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2" roundtripDataSignature="AMtx7mgcnrtaC3vZpTafvKm8+wP3Gohzo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customschemas.google.com/relationships/presentationmetadata" Target="metadata"/><Relationship Id="rId10" Type="http://schemas.openxmlformats.org/officeDocument/2006/relationships/slide" Target="slides/slide6.xml"/><Relationship Id="rId21" Type="http://schemas.openxmlformats.org/officeDocument/2006/relationships/slide" Target="slides/slide17.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13.jpg>
</file>

<file path=ppt/media/image14.png>
</file>

<file path=ppt/media/image15.png>
</file>

<file path=ppt/media/image16.jpg>
</file>

<file path=ppt/media/image17.jp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7ad8b0b9a5c1ce28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7ad8b0b9a5c1ce2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7ad8b0b9a5c1ce28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7ad8b0b9a5c1ce28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7ad8b0b9a5c1ce28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7ad8b0b9a5c1ce28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7ad8b0b9a5c1ce28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7ad8b0b9a5c1ce28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7ad8b0b9a5c1ce28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g7ad8b0b9a5c1ce28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descr="Tag=AccentColor&#10;Flavor=Light&#10;Target=FillAndLine" id="12" name="Google Shape;12;p14"/>
          <p:cNvSpPr/>
          <p:nvPr/>
        </p:nvSpPr>
        <p:spPr>
          <a:xfrm>
            <a:off x="838200" y="4736883"/>
            <a:ext cx="4243589" cy="27432"/>
          </a:xfrm>
          <a:custGeom>
            <a:rect b="b" l="l" r="r" t="t"/>
            <a:pathLst>
              <a:path extrusionOk="0" fill="none" h="27432" w="4243589">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extrusionOk="0" h="27432" w="4243589">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dk1"/>
          </a:solidFill>
          <a:ln cap="rnd" cmpd="sng" w="381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13" name="Google Shape;13;p14"/>
          <p:cNvSpPr txBox="1"/>
          <p:nvPr>
            <p:ph type="ctrTitle"/>
          </p:nvPr>
        </p:nvSpPr>
        <p:spPr>
          <a:xfrm>
            <a:off x="841248" y="448056"/>
            <a:ext cx="10515600" cy="406908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9600"/>
              <a:buFont typeface="Arial"/>
              <a:buNone/>
              <a:defRPr sz="9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14"/>
          <p:cNvSpPr txBox="1"/>
          <p:nvPr>
            <p:ph idx="1" type="subTitle"/>
          </p:nvPr>
        </p:nvSpPr>
        <p:spPr>
          <a:xfrm>
            <a:off x="841248" y="4983480"/>
            <a:ext cx="10515600" cy="1124712"/>
          </a:xfrm>
          <a:prstGeom prst="rect">
            <a:avLst/>
          </a:prstGeom>
          <a:noFill/>
          <a:ln>
            <a:noFill/>
          </a:ln>
        </p:spPr>
        <p:txBody>
          <a:bodyPr anchorCtr="0" anchor="t" bIns="45700" lIns="91425" spcFirstLastPara="1" rIns="91425" wrap="square" tIns="45700">
            <a:normAutofit/>
          </a:bodyPr>
          <a:lstStyle>
            <a:lvl1pPr lvl="0" algn="l">
              <a:lnSpc>
                <a:spcPct val="110000"/>
              </a:lnSpc>
              <a:spcBef>
                <a:spcPts val="1000"/>
              </a:spcBef>
              <a:spcAft>
                <a:spcPts val="0"/>
              </a:spcAft>
              <a:buClr>
                <a:schemeClr val="dk1"/>
              </a:buClr>
              <a:buSzPts val="2800"/>
              <a:buNone/>
              <a:defRPr sz="2800"/>
            </a:lvl1pPr>
            <a:lvl2pPr lvl="1" algn="ctr">
              <a:lnSpc>
                <a:spcPct val="110000"/>
              </a:lnSpc>
              <a:spcBef>
                <a:spcPts val="500"/>
              </a:spcBef>
              <a:spcAft>
                <a:spcPts val="0"/>
              </a:spcAft>
              <a:buClr>
                <a:schemeClr val="dk1"/>
              </a:buClr>
              <a:buSzPts val="20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 name="Google Shape;15;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6" name="Shape 76"/>
        <p:cNvGrpSpPr/>
        <p:nvPr/>
      </p:nvGrpSpPr>
      <p:grpSpPr>
        <a:xfrm>
          <a:off x="0" y="0"/>
          <a:ext cx="0" cy="0"/>
          <a:chOff x="0" y="0"/>
          <a:chExt cx="0" cy="0"/>
        </a:xfrm>
      </p:grpSpPr>
      <p:sp>
        <p:nvSpPr>
          <p:cNvPr id="77" name="Google Shape;77;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8" name="Google Shape;78;p2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 name="Google Shape;79;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2" name="Shape 82"/>
        <p:cNvGrpSpPr/>
        <p:nvPr/>
      </p:nvGrpSpPr>
      <p:grpSpPr>
        <a:xfrm>
          <a:off x="0" y="0"/>
          <a:ext cx="0" cy="0"/>
          <a:chOff x="0" y="0"/>
          <a:chExt cx="0" cy="0"/>
        </a:xfrm>
      </p:grpSpPr>
      <p:sp>
        <p:nvSpPr>
          <p:cNvPr id="83" name="Google Shape;83;p2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2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 name="Google Shape;85;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8" name="Shape 18"/>
        <p:cNvGrpSpPr/>
        <p:nvPr/>
      </p:nvGrpSpPr>
      <p:grpSpPr>
        <a:xfrm>
          <a:off x="0" y="0"/>
          <a:ext cx="0" cy="0"/>
          <a:chOff x="0" y="0"/>
          <a:chExt cx="0" cy="0"/>
        </a:xfrm>
      </p:grpSpPr>
      <p:sp>
        <p:nvSpPr>
          <p:cNvPr id="19" name="Google Shape;19;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15"/>
          <p:cNvSpPr txBox="1"/>
          <p:nvPr>
            <p:ph idx="1" type="body"/>
          </p:nvPr>
        </p:nvSpPr>
        <p:spPr>
          <a:xfrm>
            <a:off x="838200" y="1929384"/>
            <a:ext cx="10515600" cy="4251960"/>
          </a:xfrm>
          <a:prstGeom prst="rect">
            <a:avLst/>
          </a:prstGeom>
          <a:noFill/>
          <a:ln>
            <a:noFill/>
          </a:ln>
        </p:spPr>
        <p:txBody>
          <a:bodyPr anchorCtr="0" anchor="t" bIns="45700" lIns="91425" spcFirstLastPara="1" rIns="91425" wrap="square" tIns="45700">
            <a:normAutofit/>
          </a:bodyPr>
          <a:lstStyle>
            <a:lvl1pPr indent="-406400" lvl="0" marL="457200" algn="l">
              <a:lnSpc>
                <a:spcPct val="110000"/>
              </a:lnSpc>
              <a:spcBef>
                <a:spcPts val="1000"/>
              </a:spcBef>
              <a:spcAft>
                <a:spcPts val="0"/>
              </a:spcAft>
              <a:buClr>
                <a:schemeClr val="dk1"/>
              </a:buClr>
              <a:buSzPts val="2800"/>
              <a:buChar char="•"/>
              <a:defRPr sz="2800"/>
            </a:lvl1pPr>
            <a:lvl2pPr indent="-381000" lvl="1" marL="914400" algn="l">
              <a:lnSpc>
                <a:spcPct val="110000"/>
              </a:lnSpc>
              <a:spcBef>
                <a:spcPts val="500"/>
              </a:spcBef>
              <a:spcAft>
                <a:spcPts val="0"/>
              </a:spcAft>
              <a:buClr>
                <a:schemeClr val="dk1"/>
              </a:buClr>
              <a:buSzPts val="2400"/>
              <a:buChar char="•"/>
              <a:defRPr sz="2400"/>
            </a:lvl2pPr>
            <a:lvl3pPr indent="-355600" lvl="2" marL="1371600" algn="l">
              <a:lnSpc>
                <a:spcPct val="110000"/>
              </a:lnSpc>
              <a:spcBef>
                <a:spcPts val="500"/>
              </a:spcBef>
              <a:spcAft>
                <a:spcPts val="0"/>
              </a:spcAft>
              <a:buClr>
                <a:schemeClr val="dk1"/>
              </a:buClr>
              <a:buSzPts val="2000"/>
              <a:buChar char="•"/>
              <a:defRPr sz="2000"/>
            </a:lvl3pPr>
            <a:lvl4pPr indent="-342900" lvl="3" marL="1828800" algn="l">
              <a:lnSpc>
                <a:spcPct val="110000"/>
              </a:lnSpc>
              <a:spcBef>
                <a:spcPts val="500"/>
              </a:spcBef>
              <a:spcAft>
                <a:spcPts val="0"/>
              </a:spcAft>
              <a:buClr>
                <a:schemeClr val="dk1"/>
              </a:buClr>
              <a:buSzPts val="1800"/>
              <a:buChar char="•"/>
              <a:defRPr sz="1800"/>
            </a:lvl4pPr>
            <a:lvl5pPr indent="-342900" lvl="4" marL="2286000" algn="l">
              <a:lnSpc>
                <a:spcPct val="110000"/>
              </a:lnSpc>
              <a:spcBef>
                <a:spcPts val="500"/>
              </a:spcBef>
              <a:spcAft>
                <a:spcPts val="0"/>
              </a:spcAft>
              <a:buClr>
                <a:schemeClr val="dk1"/>
              </a:buClr>
              <a:buSzPts val="1800"/>
              <a:buChar char="•"/>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 name="Google Shape;21;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descr="Tag=AccentColor&#10;Flavor=Light&#10;Target=FillAndLine" id="24" name="Google Shape;24;p15"/>
          <p:cNvSpPr/>
          <p:nvPr/>
        </p:nvSpPr>
        <p:spPr>
          <a:xfrm>
            <a:off x="838199" y="1709928"/>
            <a:ext cx="10515600" cy="27432"/>
          </a:xfrm>
          <a:custGeom>
            <a:rect b="b" l="l" r="r" t="t"/>
            <a:pathLst>
              <a:path extrusionOk="0" fill="none" h="27432" w="1051560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extrusionOk="0" h="27432" w="1051560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dk1"/>
          </a:solidFill>
          <a:ln cap="rnd" cmpd="sng" w="381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 name="Shape 25"/>
        <p:cNvGrpSpPr/>
        <p:nvPr/>
      </p:nvGrpSpPr>
      <p:grpSpPr>
        <a:xfrm>
          <a:off x="0" y="0"/>
          <a:ext cx="0" cy="0"/>
          <a:chOff x="0" y="0"/>
          <a:chExt cx="0" cy="0"/>
        </a:xfrm>
      </p:grpSpPr>
      <p:sp>
        <p:nvSpPr>
          <p:cNvPr id="26" name="Google Shape;26;p16"/>
          <p:cNvSpPr txBox="1"/>
          <p:nvPr>
            <p:ph type="title"/>
          </p:nvPr>
        </p:nvSpPr>
        <p:spPr>
          <a:xfrm>
            <a:off x="841248" y="448056"/>
            <a:ext cx="10515600" cy="406908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8000"/>
              <a:buFont typeface="Arial"/>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16"/>
          <p:cNvSpPr txBox="1"/>
          <p:nvPr>
            <p:ph idx="1" type="body"/>
          </p:nvPr>
        </p:nvSpPr>
        <p:spPr>
          <a:xfrm>
            <a:off x="841248" y="4983480"/>
            <a:ext cx="10515600" cy="1124712"/>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Clr>
                <a:srgbClr val="888888"/>
              </a:buClr>
              <a:buSzPts val="2800"/>
              <a:buNone/>
              <a:defRPr sz="2800">
                <a:solidFill>
                  <a:srgbClr val="888888"/>
                </a:solidFill>
              </a:defRPr>
            </a:lvl1pPr>
            <a:lvl2pPr indent="-228600" lvl="1" marL="914400" algn="l">
              <a:lnSpc>
                <a:spcPct val="110000"/>
              </a:lnSpc>
              <a:spcBef>
                <a:spcPts val="500"/>
              </a:spcBef>
              <a:spcAft>
                <a:spcPts val="0"/>
              </a:spcAft>
              <a:buClr>
                <a:srgbClr val="888888"/>
              </a:buClr>
              <a:buSzPts val="2000"/>
              <a:buNone/>
              <a:defRPr sz="2000">
                <a:solidFill>
                  <a:srgbClr val="888888"/>
                </a:solidFill>
              </a:defRPr>
            </a:lvl2pPr>
            <a:lvl3pPr indent="-228600" lvl="2" marL="1371600" algn="l">
              <a:lnSpc>
                <a:spcPct val="110000"/>
              </a:lnSpc>
              <a:spcBef>
                <a:spcPts val="500"/>
              </a:spcBef>
              <a:spcAft>
                <a:spcPts val="0"/>
              </a:spcAft>
              <a:buClr>
                <a:srgbClr val="888888"/>
              </a:buClr>
              <a:buSzPts val="1800"/>
              <a:buNone/>
              <a:defRPr sz="1800">
                <a:solidFill>
                  <a:srgbClr val="888888"/>
                </a:solidFill>
              </a:defRPr>
            </a:lvl3pPr>
            <a:lvl4pPr indent="-228600" lvl="3" marL="1828800" algn="l">
              <a:lnSpc>
                <a:spcPct val="110000"/>
              </a:lnSpc>
              <a:spcBef>
                <a:spcPts val="500"/>
              </a:spcBef>
              <a:spcAft>
                <a:spcPts val="0"/>
              </a:spcAft>
              <a:buClr>
                <a:srgbClr val="888888"/>
              </a:buClr>
              <a:buSzPts val="1600"/>
              <a:buNone/>
              <a:defRPr sz="1600">
                <a:solidFill>
                  <a:srgbClr val="888888"/>
                </a:solidFill>
              </a:defRPr>
            </a:lvl4pPr>
            <a:lvl5pPr indent="-228600" lvl="4" marL="2286000" algn="l">
              <a:lnSpc>
                <a:spcPct val="11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8" name="Google Shape;28;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descr="Tag=AccentColor&#10;Flavor=Light&#10;Target=FillAndLine" id="31" name="Google Shape;31;p16"/>
          <p:cNvSpPr/>
          <p:nvPr/>
        </p:nvSpPr>
        <p:spPr>
          <a:xfrm>
            <a:off x="838200" y="4736883"/>
            <a:ext cx="4243589" cy="27432"/>
          </a:xfrm>
          <a:custGeom>
            <a:rect b="b" l="l" r="r" t="t"/>
            <a:pathLst>
              <a:path extrusionOk="0" fill="none" h="27432" w="4243589">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extrusionOk="0" h="27432" w="4243589">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dk1"/>
          </a:solidFill>
          <a:ln cap="rnd" cmpd="sng" w="381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2" name="Shape 32"/>
        <p:cNvGrpSpPr/>
        <p:nvPr/>
      </p:nvGrpSpPr>
      <p:grpSpPr>
        <a:xfrm>
          <a:off x="0" y="0"/>
          <a:ext cx="0" cy="0"/>
          <a:chOff x="0" y="0"/>
          <a:chExt cx="0" cy="0"/>
        </a:xfrm>
      </p:grpSpPr>
      <p:sp>
        <p:nvSpPr>
          <p:cNvPr id="33" name="Google Shape;33;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17"/>
          <p:cNvSpPr txBox="1"/>
          <p:nvPr>
            <p:ph idx="1" type="body"/>
          </p:nvPr>
        </p:nvSpPr>
        <p:spPr>
          <a:xfrm>
            <a:off x="838200" y="1929384"/>
            <a:ext cx="5181600" cy="425196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17"/>
          <p:cNvSpPr txBox="1"/>
          <p:nvPr>
            <p:ph idx="2" type="body"/>
          </p:nvPr>
        </p:nvSpPr>
        <p:spPr>
          <a:xfrm>
            <a:off x="6172200" y="1929384"/>
            <a:ext cx="5181600" cy="425196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descr="Tag=AccentColor&#10;Flavor=Light&#10;Target=FillAndLine" id="39" name="Google Shape;39;p17"/>
          <p:cNvSpPr/>
          <p:nvPr/>
        </p:nvSpPr>
        <p:spPr>
          <a:xfrm>
            <a:off x="838199" y="1709928"/>
            <a:ext cx="10515600" cy="27432"/>
          </a:xfrm>
          <a:custGeom>
            <a:rect b="b" l="l" r="r" t="t"/>
            <a:pathLst>
              <a:path extrusionOk="0" fill="none" h="27432" w="1051560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extrusionOk="0" h="27432" w="1051560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dk1"/>
          </a:solidFill>
          <a:ln cap="rnd" cmpd="sng" w="381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8"/>
          <p:cNvSpPr txBox="1"/>
          <p:nvPr>
            <p:ph idx="1" type="body"/>
          </p:nvPr>
        </p:nvSpPr>
        <p:spPr>
          <a:xfrm>
            <a:off x="839788" y="1938528"/>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10000"/>
              </a:lnSpc>
              <a:spcBef>
                <a:spcPts val="1000"/>
              </a:spcBef>
              <a:spcAft>
                <a:spcPts val="0"/>
              </a:spcAft>
              <a:buClr>
                <a:schemeClr val="dk1"/>
              </a:buClr>
              <a:buSzPts val="3600"/>
              <a:buNone/>
              <a:defRPr b="1" sz="3600"/>
            </a:lvl1pPr>
            <a:lvl2pPr indent="-228600" lvl="1" marL="914400" algn="l">
              <a:lnSpc>
                <a:spcPct val="110000"/>
              </a:lnSpc>
              <a:spcBef>
                <a:spcPts val="500"/>
              </a:spcBef>
              <a:spcAft>
                <a:spcPts val="0"/>
              </a:spcAft>
              <a:buClr>
                <a:schemeClr val="dk1"/>
              </a:buClr>
              <a:buSzPts val="2000"/>
              <a:buNone/>
              <a:defRPr b="1" sz="2000"/>
            </a:lvl2pPr>
            <a:lvl3pPr indent="-228600" lvl="2" marL="1371600" algn="l">
              <a:lnSpc>
                <a:spcPct val="110000"/>
              </a:lnSpc>
              <a:spcBef>
                <a:spcPts val="500"/>
              </a:spcBef>
              <a:spcAft>
                <a:spcPts val="0"/>
              </a:spcAft>
              <a:buClr>
                <a:schemeClr val="dk1"/>
              </a:buClr>
              <a:buSzPts val="1800"/>
              <a:buNone/>
              <a:defRPr b="1" sz="1800"/>
            </a:lvl3pPr>
            <a:lvl4pPr indent="-228600" lvl="3" marL="1828800" algn="l">
              <a:lnSpc>
                <a:spcPct val="110000"/>
              </a:lnSpc>
              <a:spcBef>
                <a:spcPts val="500"/>
              </a:spcBef>
              <a:spcAft>
                <a:spcPts val="0"/>
              </a:spcAft>
              <a:buClr>
                <a:schemeClr val="dk1"/>
              </a:buClr>
              <a:buSzPts val="1600"/>
              <a:buNone/>
              <a:defRPr b="1" sz="1600"/>
            </a:lvl4pPr>
            <a:lvl5pPr indent="-228600" lvl="4" marL="2286000" algn="l">
              <a:lnSpc>
                <a:spcPct val="11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18"/>
          <p:cNvSpPr txBox="1"/>
          <p:nvPr>
            <p:ph idx="2" type="body"/>
          </p:nvPr>
        </p:nvSpPr>
        <p:spPr>
          <a:xfrm>
            <a:off x="839788" y="2926080"/>
            <a:ext cx="5157787" cy="3264408"/>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8"/>
          <p:cNvSpPr txBox="1"/>
          <p:nvPr>
            <p:ph idx="3" type="body"/>
          </p:nvPr>
        </p:nvSpPr>
        <p:spPr>
          <a:xfrm>
            <a:off x="6172200" y="1938528"/>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10000"/>
              </a:lnSpc>
              <a:spcBef>
                <a:spcPts val="1000"/>
              </a:spcBef>
              <a:spcAft>
                <a:spcPts val="0"/>
              </a:spcAft>
              <a:buClr>
                <a:schemeClr val="dk1"/>
              </a:buClr>
              <a:buSzPts val="3600"/>
              <a:buNone/>
              <a:defRPr b="1" sz="3600"/>
            </a:lvl1pPr>
            <a:lvl2pPr indent="-228600" lvl="1" marL="914400" algn="l">
              <a:lnSpc>
                <a:spcPct val="110000"/>
              </a:lnSpc>
              <a:spcBef>
                <a:spcPts val="500"/>
              </a:spcBef>
              <a:spcAft>
                <a:spcPts val="0"/>
              </a:spcAft>
              <a:buClr>
                <a:schemeClr val="dk1"/>
              </a:buClr>
              <a:buSzPts val="2000"/>
              <a:buNone/>
              <a:defRPr b="1" sz="2000"/>
            </a:lvl2pPr>
            <a:lvl3pPr indent="-228600" lvl="2" marL="1371600" algn="l">
              <a:lnSpc>
                <a:spcPct val="110000"/>
              </a:lnSpc>
              <a:spcBef>
                <a:spcPts val="500"/>
              </a:spcBef>
              <a:spcAft>
                <a:spcPts val="0"/>
              </a:spcAft>
              <a:buClr>
                <a:schemeClr val="dk1"/>
              </a:buClr>
              <a:buSzPts val="1800"/>
              <a:buNone/>
              <a:defRPr b="1" sz="1800"/>
            </a:lvl3pPr>
            <a:lvl4pPr indent="-228600" lvl="3" marL="1828800" algn="l">
              <a:lnSpc>
                <a:spcPct val="110000"/>
              </a:lnSpc>
              <a:spcBef>
                <a:spcPts val="500"/>
              </a:spcBef>
              <a:spcAft>
                <a:spcPts val="0"/>
              </a:spcAft>
              <a:buClr>
                <a:schemeClr val="dk1"/>
              </a:buClr>
              <a:buSzPts val="1600"/>
              <a:buNone/>
              <a:defRPr b="1" sz="1600"/>
            </a:lvl4pPr>
            <a:lvl5pPr indent="-228600" lvl="4" marL="2286000" algn="l">
              <a:lnSpc>
                <a:spcPct val="11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18"/>
          <p:cNvSpPr txBox="1"/>
          <p:nvPr>
            <p:ph idx="4" type="body"/>
          </p:nvPr>
        </p:nvSpPr>
        <p:spPr>
          <a:xfrm>
            <a:off x="6172200" y="2926080"/>
            <a:ext cx="5183188" cy="3264408"/>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descr="Tag=AccentColor&#10;Flavor=Light&#10;Target=FillAndLine" id="49" name="Google Shape;49;p18"/>
          <p:cNvSpPr/>
          <p:nvPr/>
        </p:nvSpPr>
        <p:spPr>
          <a:xfrm>
            <a:off x="838199" y="1709928"/>
            <a:ext cx="10515600" cy="27432"/>
          </a:xfrm>
          <a:custGeom>
            <a:rect b="b" l="l" r="r" t="t"/>
            <a:pathLst>
              <a:path extrusionOk="0" fill="none" h="27432" w="1051560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extrusionOk="0" h="27432" w="1051560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dk1"/>
          </a:solidFill>
          <a:ln cap="rnd" cmpd="sng" w="381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19"/>
          <p:cNvSpPr txBox="1"/>
          <p:nvPr>
            <p:ph type="title"/>
          </p:nvPr>
        </p:nvSpPr>
        <p:spPr>
          <a:xfrm>
            <a:off x="2203704" y="1728216"/>
            <a:ext cx="7781544" cy="3392424"/>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7800"/>
              <a:buFont typeface="Arial"/>
              <a:buNone/>
              <a:defRPr sz="7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descr="Tag=AccentColor&#10;Flavor=Light&#10;Target=FillAndLine" id="55" name="Google Shape;55;p19"/>
          <p:cNvSpPr/>
          <p:nvPr/>
        </p:nvSpPr>
        <p:spPr>
          <a:xfrm>
            <a:off x="3974206" y="5126892"/>
            <a:ext cx="4243589" cy="27432"/>
          </a:xfrm>
          <a:custGeom>
            <a:rect b="b" l="l" r="r" t="t"/>
            <a:pathLst>
              <a:path extrusionOk="0" fill="none" h="27432" w="4243589">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extrusionOk="0" h="27432" w="4243589">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dk1"/>
          </a:solidFill>
          <a:ln cap="rnd" cmpd="sng" w="381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0" name="Shape 60"/>
        <p:cNvGrpSpPr/>
        <p:nvPr/>
      </p:nvGrpSpPr>
      <p:grpSpPr>
        <a:xfrm>
          <a:off x="0" y="0"/>
          <a:ext cx="0" cy="0"/>
          <a:chOff x="0" y="0"/>
          <a:chExt cx="0" cy="0"/>
        </a:xfrm>
      </p:grpSpPr>
      <p:sp>
        <p:nvSpPr>
          <p:cNvPr id="61" name="Google Shape;61;p21"/>
          <p:cNvSpPr txBox="1"/>
          <p:nvPr>
            <p:ph type="title"/>
          </p:nvPr>
        </p:nvSpPr>
        <p:spPr>
          <a:xfrm>
            <a:off x="839788" y="457200"/>
            <a:ext cx="3932237" cy="34290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21"/>
          <p:cNvSpPr txBox="1"/>
          <p:nvPr>
            <p:ph idx="1" type="body"/>
          </p:nvPr>
        </p:nvSpPr>
        <p:spPr>
          <a:xfrm>
            <a:off x="5303520" y="548640"/>
            <a:ext cx="6053328" cy="5431536"/>
          </a:xfrm>
          <a:prstGeom prst="rect">
            <a:avLst/>
          </a:prstGeom>
          <a:noFill/>
          <a:ln>
            <a:noFill/>
          </a:ln>
        </p:spPr>
        <p:txBody>
          <a:bodyPr anchorCtr="0" anchor="ctr" bIns="45700" lIns="91425" spcFirstLastPara="1" rIns="91425" wrap="square" tIns="45700">
            <a:normAutofit/>
          </a:bodyPr>
          <a:lstStyle>
            <a:lvl1pPr indent="-431800" lvl="0" marL="457200" algn="l">
              <a:lnSpc>
                <a:spcPct val="110000"/>
              </a:lnSpc>
              <a:spcBef>
                <a:spcPts val="1000"/>
              </a:spcBef>
              <a:spcAft>
                <a:spcPts val="0"/>
              </a:spcAft>
              <a:buClr>
                <a:schemeClr val="dk1"/>
              </a:buClr>
              <a:buSzPts val="3200"/>
              <a:buChar char="•"/>
              <a:defRPr sz="3200"/>
            </a:lvl1pPr>
            <a:lvl2pPr indent="-406400" lvl="1" marL="914400" algn="l">
              <a:lnSpc>
                <a:spcPct val="110000"/>
              </a:lnSpc>
              <a:spcBef>
                <a:spcPts val="500"/>
              </a:spcBef>
              <a:spcAft>
                <a:spcPts val="0"/>
              </a:spcAft>
              <a:buClr>
                <a:schemeClr val="dk1"/>
              </a:buClr>
              <a:buSzPts val="2800"/>
              <a:buChar char="•"/>
              <a:defRPr sz="2800"/>
            </a:lvl2pPr>
            <a:lvl3pPr indent="-381000" lvl="2" marL="1371600" algn="l">
              <a:lnSpc>
                <a:spcPct val="110000"/>
              </a:lnSpc>
              <a:spcBef>
                <a:spcPts val="500"/>
              </a:spcBef>
              <a:spcAft>
                <a:spcPts val="0"/>
              </a:spcAft>
              <a:buClr>
                <a:schemeClr val="dk1"/>
              </a:buClr>
              <a:buSzPts val="2400"/>
              <a:buChar char="•"/>
              <a:defRPr sz="2400"/>
            </a:lvl3pPr>
            <a:lvl4pPr indent="-355600" lvl="3" marL="1828800" algn="l">
              <a:lnSpc>
                <a:spcPct val="110000"/>
              </a:lnSpc>
              <a:spcBef>
                <a:spcPts val="500"/>
              </a:spcBef>
              <a:spcAft>
                <a:spcPts val="0"/>
              </a:spcAft>
              <a:buClr>
                <a:schemeClr val="dk1"/>
              </a:buClr>
              <a:buSzPts val="2000"/>
              <a:buChar char="•"/>
              <a:defRPr sz="2000"/>
            </a:lvl4pPr>
            <a:lvl5pPr indent="-355600" lvl="4" marL="2286000" algn="l">
              <a:lnSpc>
                <a:spcPct val="11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3" name="Google Shape;63;p21"/>
          <p:cNvSpPr txBox="1"/>
          <p:nvPr>
            <p:ph idx="2" type="body"/>
          </p:nvPr>
        </p:nvSpPr>
        <p:spPr>
          <a:xfrm>
            <a:off x="839788" y="3977640"/>
            <a:ext cx="3932237" cy="2002536"/>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Clr>
                <a:schemeClr val="dk1"/>
              </a:buClr>
              <a:buSzPts val="3200"/>
              <a:buNone/>
              <a:defRPr sz="3200"/>
            </a:lvl1pPr>
            <a:lvl2pPr indent="-228600" lvl="1" marL="914400" algn="l">
              <a:lnSpc>
                <a:spcPct val="110000"/>
              </a:lnSpc>
              <a:spcBef>
                <a:spcPts val="500"/>
              </a:spcBef>
              <a:spcAft>
                <a:spcPts val="0"/>
              </a:spcAft>
              <a:buClr>
                <a:schemeClr val="dk1"/>
              </a:buClr>
              <a:buSzPts val="1400"/>
              <a:buNone/>
              <a:defRPr sz="1400"/>
            </a:lvl2pPr>
            <a:lvl3pPr indent="-228600" lvl="2" marL="1371600" algn="l">
              <a:lnSpc>
                <a:spcPct val="110000"/>
              </a:lnSpc>
              <a:spcBef>
                <a:spcPts val="500"/>
              </a:spcBef>
              <a:spcAft>
                <a:spcPts val="0"/>
              </a:spcAft>
              <a:buClr>
                <a:schemeClr val="dk1"/>
              </a:buClr>
              <a:buSzPts val="1200"/>
              <a:buNone/>
              <a:defRPr sz="1200"/>
            </a:lvl3pPr>
            <a:lvl4pPr indent="-228600" lvl="3" marL="1828800" algn="l">
              <a:lnSpc>
                <a:spcPct val="110000"/>
              </a:lnSpc>
              <a:spcBef>
                <a:spcPts val="500"/>
              </a:spcBef>
              <a:spcAft>
                <a:spcPts val="0"/>
              </a:spcAft>
              <a:buClr>
                <a:schemeClr val="dk1"/>
              </a:buClr>
              <a:buSzPts val="1000"/>
              <a:buNone/>
              <a:defRPr sz="1000"/>
            </a:lvl4pPr>
            <a:lvl5pPr indent="-228600" lvl="4" marL="2286000" algn="l">
              <a:lnSpc>
                <a:spcPct val="11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4" name="Google Shape;64;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descr="Tag=AccentColor&#10;Flavor=Light&#10;Target=FillAndLine" id="67" name="Google Shape;67;p21"/>
          <p:cNvSpPr/>
          <p:nvPr/>
        </p:nvSpPr>
        <p:spPr>
          <a:xfrm rot="5400000">
            <a:off x="2797492" y="3254143"/>
            <a:ext cx="4480560" cy="27432"/>
          </a:xfrm>
          <a:custGeom>
            <a:rect b="b" l="l" r="r" t="t"/>
            <a:pathLst>
              <a:path extrusionOk="0" fill="none" h="27432" w="448056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extrusionOk="0" h="27432" w="448056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dk1"/>
          </a:solidFill>
          <a:ln cap="rnd" cmpd="sng" w="444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8" name="Shape 68"/>
        <p:cNvGrpSpPr/>
        <p:nvPr/>
      </p:nvGrpSpPr>
      <p:grpSpPr>
        <a:xfrm>
          <a:off x="0" y="0"/>
          <a:ext cx="0" cy="0"/>
          <a:chOff x="0" y="0"/>
          <a:chExt cx="0" cy="0"/>
        </a:xfrm>
      </p:grpSpPr>
      <p:sp>
        <p:nvSpPr>
          <p:cNvPr id="69" name="Google Shape;69;p22"/>
          <p:cNvSpPr txBox="1"/>
          <p:nvPr>
            <p:ph type="title"/>
          </p:nvPr>
        </p:nvSpPr>
        <p:spPr>
          <a:xfrm>
            <a:off x="839788" y="457200"/>
            <a:ext cx="3931920" cy="34290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2"/>
          <p:cNvSpPr/>
          <p:nvPr>
            <p:ph idx="2" type="pic"/>
          </p:nvPr>
        </p:nvSpPr>
        <p:spPr>
          <a:xfrm>
            <a:off x="5303520" y="548640"/>
            <a:ext cx="6053328" cy="5431536"/>
          </a:xfrm>
          <a:prstGeom prst="rect">
            <a:avLst/>
          </a:prstGeom>
          <a:noFill/>
          <a:ln>
            <a:noFill/>
          </a:ln>
        </p:spPr>
      </p:sp>
      <p:sp>
        <p:nvSpPr>
          <p:cNvPr id="71" name="Google Shape;71;p22"/>
          <p:cNvSpPr txBox="1"/>
          <p:nvPr>
            <p:ph idx="1" type="body"/>
          </p:nvPr>
        </p:nvSpPr>
        <p:spPr>
          <a:xfrm>
            <a:off x="839788" y="3977640"/>
            <a:ext cx="3931920" cy="2002536"/>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Clr>
                <a:schemeClr val="dk1"/>
              </a:buClr>
              <a:buSzPts val="3200"/>
              <a:buNone/>
              <a:defRPr sz="3200"/>
            </a:lvl1pPr>
            <a:lvl2pPr indent="-228600" lvl="1" marL="914400" algn="l">
              <a:lnSpc>
                <a:spcPct val="110000"/>
              </a:lnSpc>
              <a:spcBef>
                <a:spcPts val="500"/>
              </a:spcBef>
              <a:spcAft>
                <a:spcPts val="0"/>
              </a:spcAft>
              <a:buClr>
                <a:schemeClr val="dk1"/>
              </a:buClr>
              <a:buSzPts val="1400"/>
              <a:buNone/>
              <a:defRPr sz="1400"/>
            </a:lvl2pPr>
            <a:lvl3pPr indent="-228600" lvl="2" marL="1371600" algn="l">
              <a:lnSpc>
                <a:spcPct val="110000"/>
              </a:lnSpc>
              <a:spcBef>
                <a:spcPts val="500"/>
              </a:spcBef>
              <a:spcAft>
                <a:spcPts val="0"/>
              </a:spcAft>
              <a:buClr>
                <a:schemeClr val="dk1"/>
              </a:buClr>
              <a:buSzPts val="1200"/>
              <a:buNone/>
              <a:defRPr sz="1200"/>
            </a:lvl3pPr>
            <a:lvl4pPr indent="-228600" lvl="3" marL="1828800" algn="l">
              <a:lnSpc>
                <a:spcPct val="110000"/>
              </a:lnSpc>
              <a:spcBef>
                <a:spcPts val="500"/>
              </a:spcBef>
              <a:spcAft>
                <a:spcPts val="0"/>
              </a:spcAft>
              <a:buClr>
                <a:schemeClr val="dk1"/>
              </a:buClr>
              <a:buSzPts val="1000"/>
              <a:buNone/>
              <a:defRPr sz="1000"/>
            </a:lvl4pPr>
            <a:lvl5pPr indent="-228600" lvl="4" marL="2286000" algn="l">
              <a:lnSpc>
                <a:spcPct val="11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2" name="Google Shape;72;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descr="Tag=AccentColor&#10;Flavor=Light&#10;Target=FillAndLine" id="75" name="Google Shape;75;p22"/>
          <p:cNvSpPr/>
          <p:nvPr/>
        </p:nvSpPr>
        <p:spPr>
          <a:xfrm rot="5400000">
            <a:off x="2798064" y="3254143"/>
            <a:ext cx="4480560" cy="27432"/>
          </a:xfrm>
          <a:custGeom>
            <a:rect b="b" l="l" r="r" t="t"/>
            <a:pathLst>
              <a:path extrusionOk="0" fill="none" h="27432" w="448056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extrusionOk="0" h="27432" w="448056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dk1"/>
          </a:solidFill>
          <a:ln cap="rnd" cmpd="sng" w="444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100000"/>
              </a:lnSpc>
              <a:spcBef>
                <a:spcPts val="0"/>
              </a:spcBef>
              <a:spcAft>
                <a:spcPts val="0"/>
              </a:spcAft>
              <a:buClr>
                <a:schemeClr val="dk1"/>
              </a:buClr>
              <a:buSzPts val="5400"/>
              <a:buFont typeface="Arial"/>
              <a:buNone/>
              <a:defRPr b="0" i="0" sz="5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10000"/>
              </a:lnSpc>
              <a:spcBef>
                <a:spcPts val="100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10000"/>
              </a:lnSpc>
              <a:spcBef>
                <a:spcPts val="5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1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1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1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6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6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600" u="none" cap="none" strike="noStrike">
                <a:solidFill>
                  <a:srgbClr val="888888"/>
                </a:solidFill>
                <a:latin typeface="Arial"/>
                <a:ea typeface="Arial"/>
                <a:cs typeface="Arial"/>
                <a:sym typeface="Arial"/>
              </a:defRPr>
            </a:lvl1pPr>
            <a:lvl2pPr indent="0" lvl="1" marL="0" marR="0" rtl="0" algn="r">
              <a:spcBef>
                <a:spcPts val="0"/>
              </a:spcBef>
              <a:buNone/>
              <a:defRPr b="0" i="0" sz="1600" u="none" cap="none" strike="noStrike">
                <a:solidFill>
                  <a:srgbClr val="888888"/>
                </a:solidFill>
                <a:latin typeface="Arial"/>
                <a:ea typeface="Arial"/>
                <a:cs typeface="Arial"/>
                <a:sym typeface="Arial"/>
              </a:defRPr>
            </a:lvl2pPr>
            <a:lvl3pPr indent="0" lvl="2" marL="0" marR="0" rtl="0" algn="r">
              <a:spcBef>
                <a:spcPts val="0"/>
              </a:spcBef>
              <a:buNone/>
              <a:defRPr b="0" i="0" sz="1600" u="none" cap="none" strike="noStrike">
                <a:solidFill>
                  <a:srgbClr val="888888"/>
                </a:solidFill>
                <a:latin typeface="Arial"/>
                <a:ea typeface="Arial"/>
                <a:cs typeface="Arial"/>
                <a:sym typeface="Arial"/>
              </a:defRPr>
            </a:lvl3pPr>
            <a:lvl4pPr indent="0" lvl="3" marL="0" marR="0" rtl="0" algn="r">
              <a:spcBef>
                <a:spcPts val="0"/>
              </a:spcBef>
              <a:buNone/>
              <a:defRPr b="0" i="0" sz="1600" u="none" cap="none" strike="noStrike">
                <a:solidFill>
                  <a:srgbClr val="888888"/>
                </a:solidFill>
                <a:latin typeface="Arial"/>
                <a:ea typeface="Arial"/>
                <a:cs typeface="Arial"/>
                <a:sym typeface="Arial"/>
              </a:defRPr>
            </a:lvl4pPr>
            <a:lvl5pPr indent="0" lvl="4" marL="0" marR="0" rtl="0" algn="r">
              <a:spcBef>
                <a:spcPts val="0"/>
              </a:spcBef>
              <a:buNone/>
              <a:defRPr b="0" i="0" sz="1600" u="none" cap="none" strike="noStrike">
                <a:solidFill>
                  <a:srgbClr val="888888"/>
                </a:solidFill>
                <a:latin typeface="Arial"/>
                <a:ea typeface="Arial"/>
                <a:cs typeface="Arial"/>
                <a:sym typeface="Arial"/>
              </a:defRPr>
            </a:lvl5pPr>
            <a:lvl6pPr indent="0" lvl="5" marL="0" marR="0" rtl="0" algn="r">
              <a:spcBef>
                <a:spcPts val="0"/>
              </a:spcBef>
              <a:buNone/>
              <a:defRPr b="0" i="0" sz="1600" u="none" cap="none" strike="noStrike">
                <a:solidFill>
                  <a:srgbClr val="888888"/>
                </a:solidFill>
                <a:latin typeface="Arial"/>
                <a:ea typeface="Arial"/>
                <a:cs typeface="Arial"/>
                <a:sym typeface="Arial"/>
              </a:defRPr>
            </a:lvl6pPr>
            <a:lvl7pPr indent="0" lvl="6" marL="0" marR="0" rtl="0" algn="r">
              <a:spcBef>
                <a:spcPts val="0"/>
              </a:spcBef>
              <a:buNone/>
              <a:defRPr b="0" i="0" sz="1600" u="none" cap="none" strike="noStrike">
                <a:solidFill>
                  <a:srgbClr val="888888"/>
                </a:solidFill>
                <a:latin typeface="Arial"/>
                <a:ea typeface="Arial"/>
                <a:cs typeface="Arial"/>
                <a:sym typeface="Arial"/>
              </a:defRPr>
            </a:lvl7pPr>
            <a:lvl8pPr indent="0" lvl="7" marL="0" marR="0" rtl="0" algn="r">
              <a:spcBef>
                <a:spcPts val="0"/>
              </a:spcBef>
              <a:buNone/>
              <a:defRPr b="0" i="0" sz="1600" u="none" cap="none" strike="noStrike">
                <a:solidFill>
                  <a:srgbClr val="888888"/>
                </a:solidFill>
                <a:latin typeface="Arial"/>
                <a:ea typeface="Arial"/>
                <a:cs typeface="Arial"/>
                <a:sym typeface="Arial"/>
              </a:defRPr>
            </a:lvl8pPr>
            <a:lvl9pPr indent="0" lvl="8" marL="0" marR="0" rtl="0" algn="r">
              <a:spcBef>
                <a:spcPts val="0"/>
              </a:spcBef>
              <a:buNone/>
              <a:defRPr b="0" i="0" sz="16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1" name="Shape 91"/>
        <p:cNvGrpSpPr/>
        <p:nvPr/>
      </p:nvGrpSpPr>
      <p:grpSpPr>
        <a:xfrm>
          <a:off x="0" y="0"/>
          <a:ext cx="0" cy="0"/>
          <a:chOff x="0" y="0"/>
          <a:chExt cx="0" cy="0"/>
        </a:xfrm>
      </p:grpSpPr>
      <p:sp>
        <p:nvSpPr>
          <p:cNvPr id="92" name="Google Shape;92;p1"/>
          <p:cNvSpPr/>
          <p:nvPr/>
        </p:nvSpPr>
        <p:spPr>
          <a:xfrm>
            <a:off x="-54300" y="-1366175"/>
            <a:ext cx="1218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3" name="Google Shape;93;p1"/>
          <p:cNvSpPr txBox="1"/>
          <p:nvPr>
            <p:ph type="ctrTitle"/>
          </p:nvPr>
        </p:nvSpPr>
        <p:spPr>
          <a:xfrm>
            <a:off x="640080" y="640080"/>
            <a:ext cx="6894575" cy="356616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8200"/>
              <a:buFont typeface="Arial"/>
              <a:buNone/>
            </a:pPr>
            <a:r>
              <a:rPr lang="en-US" sz="8200"/>
              <a:t>Brain Tumour Segmentation Using Deep Neural Networks</a:t>
            </a:r>
            <a:endParaRPr/>
          </a:p>
        </p:txBody>
      </p:sp>
      <p:sp>
        <p:nvSpPr>
          <p:cNvPr id="94" name="Google Shape;94;p1"/>
          <p:cNvSpPr txBox="1"/>
          <p:nvPr>
            <p:ph idx="1" type="subTitle"/>
          </p:nvPr>
        </p:nvSpPr>
        <p:spPr>
          <a:xfrm>
            <a:off x="640080" y="4636008"/>
            <a:ext cx="6894576" cy="1572768"/>
          </a:xfrm>
          <a:prstGeom prst="rect">
            <a:avLst/>
          </a:prstGeom>
          <a:noFill/>
          <a:ln>
            <a:noFill/>
          </a:ln>
        </p:spPr>
        <p:txBody>
          <a:bodyPr anchorCtr="0" anchor="t" bIns="45700" lIns="91425" spcFirstLastPara="1" rIns="91425" wrap="square" tIns="45700">
            <a:normAutofit/>
          </a:bodyPr>
          <a:lstStyle/>
          <a:p>
            <a:pPr indent="0" lvl="0" marL="0" rtl="0" algn="l">
              <a:lnSpc>
                <a:spcPct val="110000"/>
              </a:lnSpc>
              <a:spcBef>
                <a:spcPts val="0"/>
              </a:spcBef>
              <a:spcAft>
                <a:spcPts val="0"/>
              </a:spcAft>
              <a:buClr>
                <a:schemeClr val="dk1"/>
              </a:buClr>
              <a:buSzPts val="2800"/>
              <a:buNone/>
            </a:pPr>
            <a:r>
              <a:rPr lang="en-US"/>
              <a:t>                                          </a:t>
            </a:r>
            <a:endParaRPr/>
          </a:p>
        </p:txBody>
      </p:sp>
      <p:sp>
        <p:nvSpPr>
          <p:cNvPr id="95" name="Google Shape;95;p1"/>
          <p:cNvSpPr/>
          <p:nvPr/>
        </p:nvSpPr>
        <p:spPr>
          <a:xfrm>
            <a:off x="759646" y="4409267"/>
            <a:ext cx="4243589" cy="27432"/>
          </a:xfrm>
          <a:custGeom>
            <a:rect b="b" l="l" r="r" t="t"/>
            <a:pathLst>
              <a:path extrusionOk="0" fill="none" h="27432" w="4243589">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extrusionOk="0" h="27432" w="4243589">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C34D4F"/>
          </a:solidFill>
          <a:ln cap="rnd" cmpd="sng" w="38100">
            <a:solidFill>
              <a:srgbClr val="C34D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descr="Digital art of brain" id="96" name="Google Shape;96;p1"/>
          <p:cNvPicPr preferRelativeResize="0"/>
          <p:nvPr/>
        </p:nvPicPr>
        <p:blipFill rotWithShape="1">
          <a:blip r:embed="rId3">
            <a:alphaModFix/>
          </a:blip>
          <a:srcRect b="0" l="37727" r="29036" t="0"/>
          <a:stretch/>
        </p:blipFill>
        <p:spPr>
          <a:xfrm>
            <a:off x="8139803" y="10"/>
            <a:ext cx="4052199" cy="6857990"/>
          </a:xfrm>
          <a:custGeom>
            <a:rect b="b" l="l" r="r" t="t"/>
            <a:pathLst>
              <a:path extrusionOk="0" h="6858000" w="4052199">
                <a:moveTo>
                  <a:pt x="25603" y="0"/>
                </a:moveTo>
                <a:lnTo>
                  <a:pt x="4052199" y="0"/>
                </a:lnTo>
                <a:lnTo>
                  <a:pt x="4052199" y="6858000"/>
                </a:lnTo>
                <a:lnTo>
                  <a:pt x="28079" y="6858000"/>
                </a:lnTo>
                <a:lnTo>
                  <a:pt x="37459" y="6497135"/>
                </a:lnTo>
                <a:cubicBezTo>
                  <a:pt x="37586" y="6492050"/>
                  <a:pt x="38603" y="6487092"/>
                  <a:pt x="38603" y="6482007"/>
                </a:cubicBezTo>
                <a:cubicBezTo>
                  <a:pt x="47502" y="6367973"/>
                  <a:pt x="52587" y="6253939"/>
                  <a:pt x="18135" y="6142702"/>
                </a:cubicBezTo>
                <a:cubicBezTo>
                  <a:pt x="15084" y="6132214"/>
                  <a:pt x="13495" y="6121344"/>
                  <a:pt x="13432" y="6110411"/>
                </a:cubicBezTo>
                <a:cubicBezTo>
                  <a:pt x="11690" y="6013324"/>
                  <a:pt x="15936" y="5916236"/>
                  <a:pt x="26145" y="5819669"/>
                </a:cubicBezTo>
                <a:cubicBezTo>
                  <a:pt x="31229" y="5760555"/>
                  <a:pt x="26017" y="5700423"/>
                  <a:pt x="42926" y="5641690"/>
                </a:cubicBezTo>
                <a:cubicBezTo>
                  <a:pt x="50337" y="5612565"/>
                  <a:pt x="54595" y="5582728"/>
                  <a:pt x="55638" y="5552700"/>
                </a:cubicBezTo>
                <a:cubicBezTo>
                  <a:pt x="60087" y="5479983"/>
                  <a:pt x="38603" y="5411588"/>
                  <a:pt x="18263" y="5343066"/>
                </a:cubicBezTo>
                <a:cubicBezTo>
                  <a:pt x="7456" y="5306707"/>
                  <a:pt x="-5384" y="5269459"/>
                  <a:pt x="2372" y="5231320"/>
                </a:cubicBezTo>
                <a:cubicBezTo>
                  <a:pt x="16076" y="5173655"/>
                  <a:pt x="23920" y="5114744"/>
                  <a:pt x="25763" y="5055502"/>
                </a:cubicBezTo>
                <a:cubicBezTo>
                  <a:pt x="25635" y="5012660"/>
                  <a:pt x="15338" y="4970962"/>
                  <a:pt x="18898" y="4928374"/>
                </a:cubicBezTo>
                <a:cubicBezTo>
                  <a:pt x="27073" y="4845715"/>
                  <a:pt x="29157" y="4762561"/>
                  <a:pt x="25127" y="4679584"/>
                </a:cubicBezTo>
                <a:cubicBezTo>
                  <a:pt x="25077" y="4646429"/>
                  <a:pt x="28776" y="4613376"/>
                  <a:pt x="36187" y="4581060"/>
                </a:cubicBezTo>
                <a:cubicBezTo>
                  <a:pt x="45493" y="4524043"/>
                  <a:pt x="47464" y="4466060"/>
                  <a:pt x="42036" y="4408547"/>
                </a:cubicBezTo>
                <a:cubicBezTo>
                  <a:pt x="36060" y="4341932"/>
                  <a:pt x="18263" y="4276334"/>
                  <a:pt x="13685" y="4209719"/>
                </a:cubicBezTo>
                <a:cubicBezTo>
                  <a:pt x="6694" y="4099371"/>
                  <a:pt x="16610" y="3989024"/>
                  <a:pt x="26398" y="3879186"/>
                </a:cubicBezTo>
                <a:cubicBezTo>
                  <a:pt x="34026" y="3808731"/>
                  <a:pt x="36060" y="3737781"/>
                  <a:pt x="32501" y="3667009"/>
                </a:cubicBezTo>
                <a:cubicBezTo>
                  <a:pt x="28051" y="3610818"/>
                  <a:pt x="21059" y="3554755"/>
                  <a:pt x="19788" y="3498437"/>
                </a:cubicBezTo>
                <a:cubicBezTo>
                  <a:pt x="17627" y="3398006"/>
                  <a:pt x="18390" y="3297701"/>
                  <a:pt x="24237" y="3197143"/>
                </a:cubicBezTo>
                <a:cubicBezTo>
                  <a:pt x="27162" y="3146928"/>
                  <a:pt x="32119" y="3096966"/>
                  <a:pt x="34026" y="3046242"/>
                </a:cubicBezTo>
                <a:cubicBezTo>
                  <a:pt x="35933" y="2995518"/>
                  <a:pt x="40001" y="2944413"/>
                  <a:pt x="28433" y="2894578"/>
                </a:cubicBezTo>
                <a:cubicBezTo>
                  <a:pt x="8855" y="2810038"/>
                  <a:pt x="23220" y="2725879"/>
                  <a:pt x="27415" y="2641593"/>
                </a:cubicBezTo>
                <a:cubicBezTo>
                  <a:pt x="29958" y="2589217"/>
                  <a:pt x="45214" y="2535568"/>
                  <a:pt x="31738" y="2484717"/>
                </a:cubicBezTo>
                <a:cubicBezTo>
                  <a:pt x="10507" y="2405008"/>
                  <a:pt x="24492" y="2326951"/>
                  <a:pt x="31738" y="2248513"/>
                </a:cubicBezTo>
                <a:cubicBezTo>
                  <a:pt x="40218" y="2174283"/>
                  <a:pt x="38768" y="2099252"/>
                  <a:pt x="27415" y="2025403"/>
                </a:cubicBezTo>
                <a:cubicBezTo>
                  <a:pt x="12986" y="1952165"/>
                  <a:pt x="12986" y="1876803"/>
                  <a:pt x="27415" y="1803565"/>
                </a:cubicBezTo>
                <a:cubicBezTo>
                  <a:pt x="39276" y="1743102"/>
                  <a:pt x="40598" y="1681038"/>
                  <a:pt x="31356" y="1620119"/>
                </a:cubicBezTo>
                <a:cubicBezTo>
                  <a:pt x="25127" y="1576514"/>
                  <a:pt x="13940" y="1533163"/>
                  <a:pt x="12414" y="1489558"/>
                </a:cubicBezTo>
                <a:cubicBezTo>
                  <a:pt x="9262" y="1398420"/>
                  <a:pt x="11118" y="1307167"/>
                  <a:pt x="18008" y="1216233"/>
                </a:cubicBezTo>
                <a:cubicBezTo>
                  <a:pt x="26017" y="1112496"/>
                  <a:pt x="41400" y="1009268"/>
                  <a:pt x="30721" y="904896"/>
                </a:cubicBezTo>
                <a:cubicBezTo>
                  <a:pt x="27162" y="869046"/>
                  <a:pt x="19661" y="833323"/>
                  <a:pt x="18771" y="797346"/>
                </a:cubicBezTo>
                <a:cubicBezTo>
                  <a:pt x="17118" y="730095"/>
                  <a:pt x="16737" y="663607"/>
                  <a:pt x="20169" y="593941"/>
                </a:cubicBezTo>
                <a:cubicBezTo>
                  <a:pt x="23602" y="524274"/>
                  <a:pt x="38348" y="451938"/>
                  <a:pt x="28433" y="383798"/>
                </a:cubicBezTo>
                <a:cubicBezTo>
                  <a:pt x="18516" y="315657"/>
                  <a:pt x="24873" y="248406"/>
                  <a:pt x="31229" y="181410"/>
                </a:cubicBezTo>
                <a:cubicBezTo>
                  <a:pt x="34344" y="149565"/>
                  <a:pt x="36410" y="118069"/>
                  <a:pt x="35854" y="86700"/>
                </a:cubicBezTo>
                <a:close/>
              </a:path>
            </a:pathLst>
          </a:cu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93"/>
                                        </p:tgtEl>
                                        <p:attrNameLst>
                                          <p:attrName>style.visibility</p:attrName>
                                        </p:attrNameLst>
                                      </p:cBhvr>
                                      <p:to>
                                        <p:strVal val="visible"/>
                                      </p:to>
                                    </p:set>
                                    <p:animEffect filter="fade" transition="in">
                                      <p:cBhvr>
                                        <p:cTn dur="400"/>
                                        <p:tgtEl>
                                          <p:spTgt spid="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0" name="Shape 170"/>
        <p:cNvGrpSpPr/>
        <p:nvPr/>
      </p:nvGrpSpPr>
      <p:grpSpPr>
        <a:xfrm>
          <a:off x="0" y="0"/>
          <a:ext cx="0" cy="0"/>
          <a:chOff x="0" y="0"/>
          <a:chExt cx="0" cy="0"/>
        </a:xfrm>
      </p:grpSpPr>
      <p:sp>
        <p:nvSpPr>
          <p:cNvPr id="171" name="Google Shape;171;p10"/>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72" name="Google Shape;172;p10"/>
          <p:cNvSpPr txBox="1"/>
          <p:nvPr>
            <p:ph type="title"/>
          </p:nvPr>
        </p:nvSpPr>
        <p:spPr>
          <a:xfrm>
            <a:off x="630936" y="640080"/>
            <a:ext cx="4818888" cy="1481328"/>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5200"/>
              <a:buFont typeface="Arial"/>
              <a:buNone/>
            </a:pPr>
            <a:r>
              <a:rPr lang="en-US" sz="5200"/>
              <a:t>Swin transformer block</a:t>
            </a:r>
            <a:endParaRPr/>
          </a:p>
        </p:txBody>
      </p:sp>
      <p:sp>
        <p:nvSpPr>
          <p:cNvPr id="173" name="Google Shape;173;p10"/>
          <p:cNvSpPr/>
          <p:nvPr/>
        </p:nvSpPr>
        <p:spPr>
          <a:xfrm>
            <a:off x="630936" y="2386584"/>
            <a:ext cx="4114800" cy="18288"/>
          </a:xfrm>
          <a:custGeom>
            <a:rect b="b" l="l" r="r" t="t"/>
            <a:pathLst>
              <a:path extrusionOk="0" fill="none" h="18288" w="411480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extrusionOk="0" h="18288" w="411480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C34D4F"/>
          </a:solidFill>
          <a:ln cap="rnd" cmpd="sng" w="38100">
            <a:solidFill>
              <a:srgbClr val="C34D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74" name="Google Shape;174;p10"/>
          <p:cNvSpPr txBox="1"/>
          <p:nvPr>
            <p:ph idx="1" type="body"/>
          </p:nvPr>
        </p:nvSpPr>
        <p:spPr>
          <a:xfrm>
            <a:off x="630936" y="2660904"/>
            <a:ext cx="4818888" cy="3547872"/>
          </a:xfrm>
          <a:prstGeom prst="rect">
            <a:avLst/>
          </a:prstGeom>
          <a:noFill/>
          <a:ln>
            <a:noFill/>
          </a:ln>
        </p:spPr>
        <p:txBody>
          <a:bodyPr anchorCtr="0" anchor="t" bIns="45700" lIns="91425" spcFirstLastPara="1" rIns="91425" wrap="square" tIns="45700">
            <a:normAutofit/>
          </a:bodyPr>
          <a:lstStyle/>
          <a:p>
            <a:pPr indent="0" lvl="0" marL="0" rtl="0" algn="l">
              <a:lnSpc>
                <a:spcPct val="110000"/>
              </a:lnSpc>
              <a:spcBef>
                <a:spcPts val="0"/>
              </a:spcBef>
              <a:spcAft>
                <a:spcPts val="0"/>
              </a:spcAft>
              <a:buClr>
                <a:schemeClr val="dk1"/>
              </a:buClr>
              <a:buSzPts val="2800"/>
              <a:buNone/>
            </a:pPr>
            <a:r>
              <a:rPr b="1" lang="en-US">
                <a:latin typeface="Arial"/>
                <a:ea typeface="Arial"/>
                <a:cs typeface="Arial"/>
                <a:sym typeface="Arial"/>
              </a:rPr>
              <a:t>So let's see what is shifted window attention now wmsa is where we divide the input image into four windows and compute attention for patches within the window</a:t>
            </a:r>
            <a:endParaRPr/>
          </a:p>
          <a:p>
            <a:pPr indent="-50800" lvl="0" marL="228600" rtl="0" algn="l">
              <a:lnSpc>
                <a:spcPct val="110000"/>
              </a:lnSpc>
              <a:spcBef>
                <a:spcPts val="1000"/>
              </a:spcBef>
              <a:spcAft>
                <a:spcPts val="0"/>
              </a:spcAft>
              <a:buClr>
                <a:schemeClr val="dk1"/>
              </a:buClr>
              <a:buSzPts val="2800"/>
              <a:buNone/>
            </a:pPr>
            <a:r>
              <a:t/>
            </a:r>
            <a:endParaRPr/>
          </a:p>
        </p:txBody>
      </p:sp>
      <p:pic>
        <p:nvPicPr>
          <p:cNvPr id="175" name="Google Shape;175;p10"/>
          <p:cNvPicPr preferRelativeResize="0"/>
          <p:nvPr/>
        </p:nvPicPr>
        <p:blipFill rotWithShape="1">
          <a:blip r:embed="rId3">
            <a:alphaModFix/>
          </a:blip>
          <a:srcRect b="0" l="0" r="0" t="0"/>
          <a:stretch/>
        </p:blipFill>
        <p:spPr>
          <a:xfrm>
            <a:off x="6099048" y="992935"/>
            <a:ext cx="5458968" cy="487212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9" name="Shape 179"/>
        <p:cNvGrpSpPr/>
        <p:nvPr/>
      </p:nvGrpSpPr>
      <p:grpSpPr>
        <a:xfrm>
          <a:off x="0" y="0"/>
          <a:ext cx="0" cy="0"/>
          <a:chOff x="0" y="0"/>
          <a:chExt cx="0" cy="0"/>
        </a:xfrm>
      </p:grpSpPr>
      <p:sp>
        <p:nvSpPr>
          <p:cNvPr id="180" name="Google Shape;180;p1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81" name="Google Shape;181;p11"/>
          <p:cNvSpPr txBox="1"/>
          <p:nvPr>
            <p:ph type="title"/>
          </p:nvPr>
        </p:nvSpPr>
        <p:spPr>
          <a:xfrm>
            <a:off x="630936" y="639520"/>
            <a:ext cx="3429000" cy="171907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5400"/>
              <a:buFont typeface="Arial"/>
              <a:buNone/>
            </a:pPr>
            <a:r>
              <a:rPr lang="en-US"/>
              <a:t>Accuracies</a:t>
            </a:r>
            <a:endParaRPr/>
          </a:p>
        </p:txBody>
      </p:sp>
      <p:sp>
        <p:nvSpPr>
          <p:cNvPr id="182" name="Google Shape;182;p11"/>
          <p:cNvSpPr/>
          <p:nvPr/>
        </p:nvSpPr>
        <p:spPr>
          <a:xfrm>
            <a:off x="679084" y="2532888"/>
            <a:ext cx="3291840" cy="18288"/>
          </a:xfrm>
          <a:custGeom>
            <a:rect b="b" l="l" r="r" t="t"/>
            <a:pathLst>
              <a:path extrusionOk="0" fill="none" h="18288" w="329184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extrusionOk="0" h="18288" w="329184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C34D4F"/>
          </a:solidFill>
          <a:ln cap="rnd" cmpd="sng" w="38100">
            <a:solidFill>
              <a:srgbClr val="C34D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83" name="Google Shape;183;p11"/>
          <p:cNvSpPr txBox="1"/>
          <p:nvPr/>
        </p:nvSpPr>
        <p:spPr>
          <a:xfrm>
            <a:off x="215153" y="2667918"/>
            <a:ext cx="4281543" cy="3908232"/>
          </a:xfrm>
          <a:prstGeom prst="rect">
            <a:avLst/>
          </a:prstGeom>
          <a:noFill/>
          <a:ln>
            <a:noFill/>
          </a:ln>
        </p:spPr>
        <p:txBody>
          <a:bodyPr anchorCtr="0" anchor="t" bIns="45700" lIns="91425" spcFirstLastPara="1" rIns="91425" wrap="square" tIns="45700">
            <a:normAutofit/>
          </a:bodyPr>
          <a:lstStyle/>
          <a:p>
            <a:pPr indent="-342900" lvl="0" marL="342900" marR="0" rtl="0" algn="l">
              <a:lnSpc>
                <a:spcPct val="110000"/>
              </a:lnSpc>
              <a:spcBef>
                <a:spcPts val="0"/>
              </a:spcBef>
              <a:spcAft>
                <a:spcPts val="0"/>
              </a:spcAft>
              <a:buClr>
                <a:schemeClr val="dk1"/>
              </a:buClr>
              <a:buSzPts val="2400"/>
              <a:buFont typeface="Arial"/>
              <a:buChar char="•"/>
            </a:pPr>
            <a:r>
              <a:rPr b="1" lang="en-US" sz="2400">
                <a:solidFill>
                  <a:schemeClr val="dk1"/>
                </a:solidFill>
                <a:latin typeface="Arial"/>
                <a:ea typeface="Arial"/>
                <a:cs typeface="Arial"/>
                <a:sym typeface="Arial"/>
              </a:rPr>
              <a:t>Training loss: 0.0085                                                                                         </a:t>
            </a:r>
            <a:endParaRPr/>
          </a:p>
          <a:p>
            <a:pPr indent="-342900" lvl="0" marL="342900" marR="0" rtl="0" algn="l">
              <a:lnSpc>
                <a:spcPct val="110000"/>
              </a:lnSpc>
              <a:spcBef>
                <a:spcPts val="600"/>
              </a:spcBef>
              <a:spcAft>
                <a:spcPts val="0"/>
              </a:spcAft>
              <a:buClr>
                <a:schemeClr val="dk1"/>
              </a:buClr>
              <a:buSzPts val="2400"/>
              <a:buFont typeface="Arial"/>
              <a:buChar char="•"/>
            </a:pPr>
            <a:r>
              <a:rPr b="1" lang="en-US" sz="2400">
                <a:solidFill>
                  <a:schemeClr val="dk1"/>
                </a:solidFill>
                <a:latin typeface="Arial"/>
                <a:ea typeface="Arial"/>
                <a:cs typeface="Arial"/>
                <a:sym typeface="Arial"/>
              </a:rPr>
              <a:t>Training dice_coef: 0.8323 </a:t>
            </a:r>
            <a:endParaRPr/>
          </a:p>
          <a:p>
            <a:pPr indent="152400" lvl="0" marL="0" marR="0" rtl="0" algn="l">
              <a:lnSpc>
                <a:spcPct val="110000"/>
              </a:lnSpc>
              <a:spcBef>
                <a:spcPts val="600"/>
              </a:spcBef>
              <a:spcAft>
                <a:spcPts val="0"/>
              </a:spcAft>
              <a:buClr>
                <a:schemeClr val="dk1"/>
              </a:buClr>
              <a:buSzPts val="2400"/>
              <a:buFont typeface="Arial"/>
              <a:buNone/>
            </a:pPr>
            <a:r>
              <a:t/>
            </a:r>
            <a:endParaRPr b="1" sz="2400">
              <a:solidFill>
                <a:schemeClr val="dk1"/>
              </a:solidFill>
              <a:latin typeface="Arial"/>
              <a:ea typeface="Arial"/>
              <a:cs typeface="Arial"/>
              <a:sym typeface="Arial"/>
            </a:endParaRPr>
          </a:p>
          <a:p>
            <a:pPr indent="0" lvl="0" marL="0" marR="0" rtl="0" algn="l">
              <a:lnSpc>
                <a:spcPct val="110000"/>
              </a:lnSpc>
              <a:spcBef>
                <a:spcPts val="600"/>
              </a:spcBef>
              <a:spcAft>
                <a:spcPts val="0"/>
              </a:spcAft>
              <a:buNone/>
            </a:pPr>
            <a:r>
              <a:rPr b="1" lang="en-US" sz="2400">
                <a:solidFill>
                  <a:schemeClr val="dk1"/>
                </a:solidFill>
                <a:latin typeface="Arial"/>
                <a:ea typeface="Arial"/>
                <a:cs typeface="Arial"/>
                <a:sym typeface="Arial"/>
              </a:rPr>
              <a:t>    </a:t>
            </a:r>
            <a:endParaRPr/>
          </a:p>
          <a:p>
            <a:pPr indent="0" lvl="0" marL="0" marR="0" rtl="0" algn="l">
              <a:lnSpc>
                <a:spcPct val="110000"/>
              </a:lnSpc>
              <a:spcBef>
                <a:spcPts val="600"/>
              </a:spcBef>
              <a:spcAft>
                <a:spcPts val="0"/>
              </a:spcAft>
              <a:buClr>
                <a:schemeClr val="dk1"/>
              </a:buClr>
              <a:buSzPts val="2400"/>
              <a:buFont typeface="Arial"/>
              <a:buChar char="•"/>
            </a:pPr>
            <a:r>
              <a:rPr b="1" lang="en-US" sz="2400">
                <a:solidFill>
                  <a:schemeClr val="dk1"/>
                </a:solidFill>
                <a:latin typeface="Arial"/>
                <a:ea typeface="Arial"/>
                <a:cs typeface="Arial"/>
                <a:sym typeface="Arial"/>
              </a:rPr>
              <a:t>Validation loss: 0.0490                                                                                                        </a:t>
            </a:r>
            <a:endParaRPr/>
          </a:p>
          <a:p>
            <a:pPr indent="0" lvl="0" marL="0" marR="0" rtl="0" algn="l">
              <a:lnSpc>
                <a:spcPct val="110000"/>
              </a:lnSpc>
              <a:spcBef>
                <a:spcPts val="600"/>
              </a:spcBef>
              <a:spcAft>
                <a:spcPts val="0"/>
              </a:spcAft>
              <a:buClr>
                <a:schemeClr val="dk1"/>
              </a:buClr>
              <a:buSzPts val="2400"/>
              <a:buFont typeface="Arial"/>
              <a:buChar char="•"/>
            </a:pPr>
            <a:r>
              <a:rPr b="1" lang="en-US" sz="2400">
                <a:solidFill>
                  <a:schemeClr val="dk1"/>
                </a:solidFill>
                <a:latin typeface="Arial"/>
                <a:ea typeface="Arial"/>
                <a:cs typeface="Arial"/>
                <a:sym typeface="Arial"/>
              </a:rPr>
              <a:t>Validation dice_coef: 0.5324 </a:t>
            </a:r>
            <a:endParaRPr/>
          </a:p>
        </p:txBody>
      </p:sp>
      <p:pic>
        <p:nvPicPr>
          <p:cNvPr id="184" name="Google Shape;184;p11"/>
          <p:cNvPicPr preferRelativeResize="0"/>
          <p:nvPr>
            <p:ph idx="1" type="body"/>
          </p:nvPr>
        </p:nvPicPr>
        <p:blipFill rotWithShape="1">
          <a:blip r:embed="rId3">
            <a:alphaModFix/>
          </a:blip>
          <a:srcRect b="0" l="0" r="0" t="0"/>
          <a:stretch/>
        </p:blipFill>
        <p:spPr>
          <a:xfrm>
            <a:off x="4654296" y="2117293"/>
            <a:ext cx="6903720" cy="262341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8" name="Shape 188"/>
        <p:cNvGrpSpPr/>
        <p:nvPr/>
      </p:nvGrpSpPr>
      <p:grpSpPr>
        <a:xfrm>
          <a:off x="0" y="0"/>
          <a:ext cx="0" cy="0"/>
          <a:chOff x="0" y="0"/>
          <a:chExt cx="0" cy="0"/>
        </a:xfrm>
      </p:grpSpPr>
      <p:sp>
        <p:nvSpPr>
          <p:cNvPr id="189" name="Google Shape;189;p1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0" name="Google Shape;190;p12"/>
          <p:cNvSpPr txBox="1"/>
          <p:nvPr>
            <p:ph type="title"/>
          </p:nvPr>
        </p:nvSpPr>
        <p:spPr>
          <a:xfrm>
            <a:off x="630936" y="639520"/>
            <a:ext cx="3429000" cy="171907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5400"/>
              <a:buFont typeface="Arial"/>
              <a:buNone/>
            </a:pPr>
            <a:r>
              <a:rPr lang="en-US"/>
              <a:t>Predicted output</a:t>
            </a:r>
            <a:endParaRPr/>
          </a:p>
        </p:txBody>
      </p:sp>
      <p:sp>
        <p:nvSpPr>
          <p:cNvPr id="191" name="Google Shape;191;p12"/>
          <p:cNvSpPr/>
          <p:nvPr/>
        </p:nvSpPr>
        <p:spPr>
          <a:xfrm>
            <a:off x="679084" y="2532888"/>
            <a:ext cx="3291840" cy="18288"/>
          </a:xfrm>
          <a:custGeom>
            <a:rect b="b" l="l" r="r" t="t"/>
            <a:pathLst>
              <a:path extrusionOk="0" fill="none" h="18288" w="329184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extrusionOk="0" h="18288" w="329184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C34D4F"/>
          </a:solidFill>
          <a:ln cap="rnd" cmpd="sng" w="38100">
            <a:solidFill>
              <a:srgbClr val="C34D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2" name="Google Shape;192;p12"/>
          <p:cNvSpPr txBox="1"/>
          <p:nvPr>
            <p:ph idx="1" type="body"/>
          </p:nvPr>
        </p:nvSpPr>
        <p:spPr>
          <a:xfrm>
            <a:off x="630936" y="2807208"/>
            <a:ext cx="3429000" cy="3410712"/>
          </a:xfrm>
          <a:prstGeom prst="rect">
            <a:avLst/>
          </a:prstGeom>
          <a:noFill/>
          <a:ln>
            <a:noFill/>
          </a:ln>
        </p:spPr>
        <p:txBody>
          <a:bodyPr anchorCtr="0" anchor="t" bIns="45700" lIns="91425" spcFirstLastPara="1" rIns="91425" wrap="square" tIns="45700">
            <a:normAutofit/>
          </a:bodyPr>
          <a:lstStyle/>
          <a:p>
            <a:pPr indent="-76200" lvl="0" marL="228600" rtl="0" algn="l">
              <a:lnSpc>
                <a:spcPct val="110000"/>
              </a:lnSpc>
              <a:spcBef>
                <a:spcPts val="0"/>
              </a:spcBef>
              <a:spcAft>
                <a:spcPts val="0"/>
              </a:spcAft>
              <a:buClr>
                <a:schemeClr val="dk1"/>
              </a:buClr>
              <a:buSzPts val="2400"/>
              <a:buNone/>
            </a:pPr>
            <a:r>
              <a:t/>
            </a:r>
            <a:endParaRPr sz="2400"/>
          </a:p>
        </p:txBody>
      </p:sp>
      <p:pic>
        <p:nvPicPr>
          <p:cNvPr id="193" name="Google Shape;193;p12"/>
          <p:cNvPicPr preferRelativeResize="0"/>
          <p:nvPr/>
        </p:nvPicPr>
        <p:blipFill rotWithShape="1">
          <a:blip r:embed="rId3">
            <a:alphaModFix/>
          </a:blip>
          <a:srcRect b="0" l="0" r="0" t="0"/>
          <a:stretch/>
        </p:blipFill>
        <p:spPr>
          <a:xfrm>
            <a:off x="630936" y="2807208"/>
            <a:ext cx="10389377" cy="3324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7ad8b0b9a5c1ce28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UNeXt </a:t>
            </a:r>
            <a:endParaRPr/>
          </a:p>
        </p:txBody>
      </p:sp>
      <p:sp>
        <p:nvSpPr>
          <p:cNvPr id="199" name="Google Shape;199;g7ad8b0b9a5c1ce28_0"/>
          <p:cNvSpPr txBox="1"/>
          <p:nvPr>
            <p:ph idx="1" type="body"/>
          </p:nvPr>
        </p:nvSpPr>
        <p:spPr>
          <a:xfrm>
            <a:off x="838200" y="1929384"/>
            <a:ext cx="10515600" cy="42519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sz="1400"/>
              <a:t>UNeXt is an encoder-decoder architecture with 2 main stages</a:t>
            </a:r>
            <a:endParaRPr sz="1400"/>
          </a:p>
          <a:p>
            <a:pPr indent="-317500" lvl="0" marL="457200" rtl="0" algn="l">
              <a:spcBef>
                <a:spcPts val="1000"/>
              </a:spcBef>
              <a:spcAft>
                <a:spcPts val="0"/>
              </a:spcAft>
              <a:buSzPts val="1400"/>
              <a:buChar char="•"/>
            </a:pPr>
            <a:r>
              <a:rPr lang="en-US" sz="1400"/>
              <a:t>Convulational stage</a:t>
            </a:r>
            <a:endParaRPr sz="1400"/>
          </a:p>
          <a:p>
            <a:pPr indent="-317500" lvl="0" marL="457200" rtl="0" algn="l">
              <a:spcBef>
                <a:spcPts val="0"/>
              </a:spcBef>
              <a:spcAft>
                <a:spcPts val="0"/>
              </a:spcAft>
              <a:buSzPts val="1400"/>
              <a:buChar char="•"/>
            </a:pPr>
            <a:r>
              <a:rPr lang="en-US" sz="1400"/>
              <a:t>Tokenized MLP stage</a:t>
            </a:r>
            <a:endParaRPr sz="1400"/>
          </a:p>
        </p:txBody>
      </p:sp>
      <p:pic>
        <p:nvPicPr>
          <p:cNvPr id="200" name="Google Shape;200;g7ad8b0b9a5c1ce28_0"/>
          <p:cNvPicPr preferRelativeResize="0"/>
          <p:nvPr/>
        </p:nvPicPr>
        <p:blipFill>
          <a:blip r:embed="rId3">
            <a:alphaModFix/>
          </a:blip>
          <a:stretch>
            <a:fillRect/>
          </a:stretch>
        </p:blipFill>
        <p:spPr>
          <a:xfrm>
            <a:off x="2184960" y="2989902"/>
            <a:ext cx="7822100" cy="35344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g7ad8b0b9a5c1ce28_6"/>
          <p:cNvSpPr txBox="1"/>
          <p:nvPr>
            <p:ph type="title"/>
          </p:nvPr>
        </p:nvSpPr>
        <p:spPr>
          <a:xfrm>
            <a:off x="261400" y="31987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Convolutional stage</a:t>
            </a:r>
            <a:endParaRPr/>
          </a:p>
        </p:txBody>
      </p:sp>
      <p:sp>
        <p:nvSpPr>
          <p:cNvPr id="206" name="Google Shape;206;g7ad8b0b9a5c1ce28_6"/>
          <p:cNvSpPr txBox="1"/>
          <p:nvPr>
            <p:ph idx="1" type="body"/>
          </p:nvPr>
        </p:nvSpPr>
        <p:spPr>
          <a:xfrm>
            <a:off x="838200" y="1895434"/>
            <a:ext cx="10515600" cy="42519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sz="1800"/>
              <a:t>Each Convolutional block is composed 3 things</a:t>
            </a:r>
            <a:endParaRPr sz="1800"/>
          </a:p>
          <a:p>
            <a:pPr indent="-342900" lvl="0" marL="457200" rtl="0" algn="l">
              <a:spcBef>
                <a:spcPts val="1000"/>
              </a:spcBef>
              <a:spcAft>
                <a:spcPts val="0"/>
              </a:spcAft>
              <a:buSzPts val="1800"/>
              <a:buChar char="•"/>
            </a:pPr>
            <a:r>
              <a:rPr lang="en-US" sz="1800"/>
              <a:t>Convolutional layer</a:t>
            </a:r>
            <a:endParaRPr sz="1800"/>
          </a:p>
          <a:p>
            <a:pPr indent="-342900" lvl="0" marL="457200" rtl="0" algn="l">
              <a:spcBef>
                <a:spcPts val="0"/>
              </a:spcBef>
              <a:spcAft>
                <a:spcPts val="0"/>
              </a:spcAft>
              <a:buSzPts val="1800"/>
              <a:buChar char="•"/>
            </a:pPr>
            <a:r>
              <a:rPr lang="en-US" sz="1800"/>
              <a:t>Batch normalization layer</a:t>
            </a:r>
            <a:endParaRPr sz="1800"/>
          </a:p>
          <a:p>
            <a:pPr indent="-342900" lvl="0" marL="457200" rtl="0" algn="l">
              <a:spcBef>
                <a:spcPts val="0"/>
              </a:spcBef>
              <a:spcAft>
                <a:spcPts val="0"/>
              </a:spcAft>
              <a:buSzPts val="1800"/>
              <a:buChar char="•"/>
            </a:pPr>
            <a:r>
              <a:rPr lang="en-US" sz="1800"/>
              <a:t>ReLU activation</a:t>
            </a:r>
            <a:endParaRPr sz="1800"/>
          </a:p>
        </p:txBody>
      </p:sp>
      <p:pic>
        <p:nvPicPr>
          <p:cNvPr id="207" name="Google Shape;207;g7ad8b0b9a5c1ce28_6"/>
          <p:cNvPicPr preferRelativeResize="0"/>
          <p:nvPr/>
        </p:nvPicPr>
        <p:blipFill rotWithShape="1">
          <a:blip r:embed="rId3">
            <a:alphaModFix/>
          </a:blip>
          <a:srcRect b="0" l="0" r="0" t="30704"/>
          <a:stretch/>
        </p:blipFill>
        <p:spPr>
          <a:xfrm>
            <a:off x="6948060" y="2571867"/>
            <a:ext cx="3924300" cy="2745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7ad8b0b9a5c1ce28_1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Shifted MLP</a:t>
            </a:r>
            <a:endParaRPr/>
          </a:p>
        </p:txBody>
      </p:sp>
      <p:sp>
        <p:nvSpPr>
          <p:cNvPr id="213" name="Google Shape;213;g7ad8b0b9a5c1ce28_12"/>
          <p:cNvSpPr txBox="1"/>
          <p:nvPr>
            <p:ph idx="1" type="body"/>
          </p:nvPr>
        </p:nvSpPr>
        <p:spPr>
          <a:xfrm>
            <a:off x="838200" y="1929384"/>
            <a:ext cx="10515600" cy="42519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sz="1800"/>
              <a:t>Similar to the Swin transformer. Shifted MLP</a:t>
            </a:r>
            <a:endParaRPr sz="1800"/>
          </a:p>
          <a:p>
            <a:pPr indent="0" lvl="0" marL="0" rtl="0" algn="l">
              <a:spcBef>
                <a:spcPts val="1000"/>
              </a:spcBef>
              <a:spcAft>
                <a:spcPts val="0"/>
              </a:spcAft>
              <a:buNone/>
            </a:pPr>
            <a:r>
              <a:rPr lang="en-US" sz="1800"/>
              <a:t>uses window shifting to induce more locality</a:t>
            </a:r>
            <a:endParaRPr sz="1800"/>
          </a:p>
          <a:p>
            <a:pPr indent="0" lvl="0" marL="0" rtl="0" algn="l">
              <a:spcBef>
                <a:spcPts val="1000"/>
              </a:spcBef>
              <a:spcAft>
                <a:spcPts val="0"/>
              </a:spcAft>
              <a:buNone/>
            </a:pPr>
            <a:r>
              <a:rPr lang="en-US" sz="1800"/>
              <a:t>to the global model. The tokenized MLP has 2 MLP</a:t>
            </a:r>
            <a:endParaRPr sz="1800"/>
          </a:p>
          <a:p>
            <a:pPr indent="0" lvl="0" marL="0" rtl="0" algn="l">
              <a:spcBef>
                <a:spcPts val="1000"/>
              </a:spcBef>
              <a:spcAft>
                <a:spcPts val="0"/>
              </a:spcAft>
              <a:buNone/>
            </a:pPr>
            <a:r>
              <a:rPr lang="en-US" sz="1800"/>
              <a:t>blocks. So we shift the features across height in </a:t>
            </a:r>
            <a:endParaRPr sz="1800"/>
          </a:p>
          <a:p>
            <a:pPr indent="0" lvl="0" marL="0" rtl="0" algn="l">
              <a:spcBef>
                <a:spcPts val="1000"/>
              </a:spcBef>
              <a:spcAft>
                <a:spcPts val="0"/>
              </a:spcAft>
              <a:buNone/>
            </a:pPr>
            <a:r>
              <a:rPr lang="en-US" sz="1800"/>
              <a:t>one block and acorss the width in another block.</a:t>
            </a:r>
            <a:endParaRPr sz="1800"/>
          </a:p>
          <a:p>
            <a:pPr indent="0" lvl="0" marL="0" rtl="0" algn="l">
              <a:spcBef>
                <a:spcPts val="1000"/>
              </a:spcBef>
              <a:spcAft>
                <a:spcPts val="0"/>
              </a:spcAft>
              <a:buNone/>
            </a:pPr>
            <a:r>
              <a:rPr lang="en-US" sz="1800"/>
              <a:t>This helps in creating random windows.</a:t>
            </a:r>
            <a:endParaRPr sz="1800"/>
          </a:p>
          <a:p>
            <a:pPr indent="0" lvl="0" marL="0" rtl="0" algn="l">
              <a:spcBef>
                <a:spcPts val="1000"/>
              </a:spcBef>
              <a:spcAft>
                <a:spcPts val="0"/>
              </a:spcAft>
              <a:buNone/>
            </a:pPr>
            <a:r>
              <a:t/>
            </a:r>
            <a:endParaRPr sz="1800"/>
          </a:p>
        </p:txBody>
      </p:sp>
      <p:pic>
        <p:nvPicPr>
          <p:cNvPr id="214" name="Google Shape;214;g7ad8b0b9a5c1ce28_12"/>
          <p:cNvPicPr preferRelativeResize="0"/>
          <p:nvPr/>
        </p:nvPicPr>
        <p:blipFill>
          <a:blip r:embed="rId3">
            <a:alphaModFix/>
          </a:blip>
          <a:stretch>
            <a:fillRect/>
          </a:stretch>
        </p:blipFill>
        <p:spPr>
          <a:xfrm>
            <a:off x="6819576" y="2097925"/>
            <a:ext cx="4391025" cy="39147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7ad8b0b9a5c1ce28_1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Tokenized MLP</a:t>
            </a:r>
            <a:endParaRPr/>
          </a:p>
        </p:txBody>
      </p:sp>
      <p:sp>
        <p:nvSpPr>
          <p:cNvPr id="220" name="Google Shape;220;g7ad8b0b9a5c1ce28_18"/>
          <p:cNvSpPr txBox="1"/>
          <p:nvPr>
            <p:ph idx="1" type="body"/>
          </p:nvPr>
        </p:nvSpPr>
        <p:spPr>
          <a:xfrm>
            <a:off x="838200" y="1929384"/>
            <a:ext cx="10515600" cy="42519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sz="1400"/>
              <a:t>In Tokenized MLP block.</a:t>
            </a:r>
            <a:endParaRPr sz="1400"/>
          </a:p>
          <a:p>
            <a:pPr indent="-317500" lvl="0" marL="457200" rtl="0" algn="l">
              <a:spcBef>
                <a:spcPts val="1000"/>
              </a:spcBef>
              <a:spcAft>
                <a:spcPts val="0"/>
              </a:spcAft>
              <a:buSzPts val="1400"/>
              <a:buChar char="•"/>
            </a:pPr>
            <a:r>
              <a:rPr lang="en-US" sz="1400"/>
              <a:t>The features are shifted and</a:t>
            </a:r>
            <a:endParaRPr sz="1400"/>
          </a:p>
          <a:p>
            <a:pPr indent="0" lvl="0" marL="0" rtl="0" algn="l">
              <a:spcBef>
                <a:spcPts val="1000"/>
              </a:spcBef>
              <a:spcAft>
                <a:spcPts val="0"/>
              </a:spcAft>
              <a:buNone/>
            </a:pPr>
            <a:r>
              <a:rPr lang="en-US" sz="1400"/>
              <a:t>projects the into tokens.</a:t>
            </a:r>
            <a:endParaRPr sz="1400"/>
          </a:p>
          <a:p>
            <a:pPr indent="-317500" lvl="0" marL="457200" rtl="0" algn="l">
              <a:spcBef>
                <a:spcPts val="1000"/>
              </a:spcBef>
              <a:spcAft>
                <a:spcPts val="0"/>
              </a:spcAft>
              <a:buSzPts val="1400"/>
              <a:buChar char="•"/>
            </a:pPr>
            <a:r>
              <a:rPr lang="en-US" sz="1400"/>
              <a:t>We pass the tokens through depth wise</a:t>
            </a:r>
            <a:endParaRPr sz="1400"/>
          </a:p>
          <a:p>
            <a:pPr indent="0" lvl="0" marL="457200" rtl="0" algn="l">
              <a:spcBef>
                <a:spcPts val="1000"/>
              </a:spcBef>
              <a:spcAft>
                <a:spcPts val="0"/>
              </a:spcAft>
              <a:buNone/>
            </a:pPr>
            <a:r>
              <a:rPr lang="en-US" sz="1400"/>
              <a:t>convolutional layer.</a:t>
            </a:r>
            <a:endParaRPr sz="1400"/>
          </a:p>
          <a:p>
            <a:pPr indent="0" lvl="0" marL="0" rtl="0" algn="l">
              <a:spcBef>
                <a:spcPts val="1000"/>
              </a:spcBef>
              <a:spcAft>
                <a:spcPts val="0"/>
              </a:spcAft>
              <a:buNone/>
            </a:pPr>
            <a:r>
              <a:rPr lang="en-US" sz="1400"/>
              <a:t>we pass the features thorugh another shifted MLP</a:t>
            </a:r>
            <a:endParaRPr sz="1400"/>
          </a:p>
          <a:p>
            <a:pPr indent="0" lvl="0" marL="0" rtl="0" algn="l">
              <a:spcBef>
                <a:spcPts val="1000"/>
              </a:spcBef>
              <a:spcAft>
                <a:spcPts val="0"/>
              </a:spcAft>
              <a:buNone/>
            </a:pPr>
            <a:r>
              <a:rPr lang="en-US" sz="1400"/>
              <a:t>across height. Then we apply a layer normalization</a:t>
            </a:r>
            <a:endParaRPr sz="1400"/>
          </a:p>
          <a:p>
            <a:pPr indent="0" lvl="0" marL="0" rtl="0" algn="l">
              <a:spcBef>
                <a:spcPts val="1000"/>
              </a:spcBef>
              <a:spcAft>
                <a:spcPts val="0"/>
              </a:spcAft>
              <a:buNone/>
            </a:pPr>
            <a:r>
              <a:rPr lang="en-US" sz="1400"/>
              <a:t>and pass the output to the next block.</a:t>
            </a:r>
            <a:endParaRPr sz="1400"/>
          </a:p>
        </p:txBody>
      </p:sp>
      <p:pic>
        <p:nvPicPr>
          <p:cNvPr id="221" name="Google Shape;221;g7ad8b0b9a5c1ce28_18"/>
          <p:cNvPicPr preferRelativeResize="0"/>
          <p:nvPr/>
        </p:nvPicPr>
        <p:blipFill>
          <a:blip r:embed="rId3">
            <a:alphaModFix/>
          </a:blip>
          <a:stretch>
            <a:fillRect/>
          </a:stretch>
        </p:blipFill>
        <p:spPr>
          <a:xfrm rot="5400000">
            <a:off x="7027313" y="2656537"/>
            <a:ext cx="4817974" cy="320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5" name="Shape 225"/>
        <p:cNvGrpSpPr/>
        <p:nvPr/>
      </p:nvGrpSpPr>
      <p:grpSpPr>
        <a:xfrm>
          <a:off x="0" y="0"/>
          <a:ext cx="0" cy="0"/>
          <a:chOff x="0" y="0"/>
          <a:chExt cx="0" cy="0"/>
        </a:xfrm>
      </p:grpSpPr>
      <p:sp>
        <p:nvSpPr>
          <p:cNvPr id="226" name="Google Shape;226;g7ad8b0b9a5c1ce28_2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7" name="Google Shape;227;g7ad8b0b9a5c1ce28_24"/>
          <p:cNvSpPr txBox="1"/>
          <p:nvPr>
            <p:ph type="title"/>
          </p:nvPr>
        </p:nvSpPr>
        <p:spPr>
          <a:xfrm>
            <a:off x="215161" y="697145"/>
            <a:ext cx="3429000" cy="171900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100000"/>
              </a:lnSpc>
              <a:spcBef>
                <a:spcPts val="0"/>
              </a:spcBef>
              <a:spcAft>
                <a:spcPts val="0"/>
              </a:spcAft>
              <a:buClr>
                <a:schemeClr val="dk1"/>
              </a:buClr>
              <a:buSzPct val="100000"/>
              <a:buFont typeface="Arial"/>
              <a:buNone/>
            </a:pPr>
            <a:r>
              <a:rPr lang="en-US"/>
              <a:t>Accuracies</a:t>
            </a:r>
            <a:endParaRPr/>
          </a:p>
        </p:txBody>
      </p:sp>
      <p:sp>
        <p:nvSpPr>
          <p:cNvPr id="228" name="Google Shape;228;g7ad8b0b9a5c1ce28_24"/>
          <p:cNvSpPr/>
          <p:nvPr/>
        </p:nvSpPr>
        <p:spPr>
          <a:xfrm>
            <a:off x="679084" y="2532888"/>
            <a:ext cx="3291840" cy="18288"/>
          </a:xfrm>
          <a:custGeom>
            <a:rect b="b" l="l" r="r" t="t"/>
            <a:pathLst>
              <a:path extrusionOk="0" fill="none" h="18288" w="329184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extrusionOk="0" h="18288" w="329184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C34D4F"/>
          </a:solidFill>
          <a:ln cap="rnd" cmpd="sng" w="38100">
            <a:solidFill>
              <a:srgbClr val="C34D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9" name="Google Shape;229;g7ad8b0b9a5c1ce28_24"/>
          <p:cNvSpPr txBox="1"/>
          <p:nvPr/>
        </p:nvSpPr>
        <p:spPr>
          <a:xfrm>
            <a:off x="215153" y="2667918"/>
            <a:ext cx="4281600" cy="3908100"/>
          </a:xfrm>
          <a:prstGeom prst="rect">
            <a:avLst/>
          </a:prstGeom>
          <a:noFill/>
          <a:ln>
            <a:noFill/>
          </a:ln>
        </p:spPr>
        <p:txBody>
          <a:bodyPr anchorCtr="0" anchor="t" bIns="45700" lIns="91425" spcFirstLastPara="1" rIns="91425" wrap="square" tIns="45700">
            <a:normAutofit lnSpcReduction="10000"/>
          </a:bodyPr>
          <a:lstStyle/>
          <a:p>
            <a:pPr indent="-342900" lvl="0" marL="342900" marR="0" rtl="0" algn="l">
              <a:lnSpc>
                <a:spcPct val="110000"/>
              </a:lnSpc>
              <a:spcBef>
                <a:spcPts val="0"/>
              </a:spcBef>
              <a:spcAft>
                <a:spcPts val="0"/>
              </a:spcAft>
              <a:buClr>
                <a:schemeClr val="dk1"/>
              </a:buClr>
              <a:buSzPts val="2400"/>
              <a:buFont typeface="Arial"/>
              <a:buChar char="•"/>
            </a:pPr>
            <a:r>
              <a:rPr b="1" lang="en-US" sz="2400">
                <a:solidFill>
                  <a:schemeClr val="dk1"/>
                </a:solidFill>
                <a:latin typeface="Arial"/>
                <a:ea typeface="Arial"/>
                <a:cs typeface="Arial"/>
                <a:sym typeface="Arial"/>
              </a:rPr>
              <a:t>Training loss: 0.0</a:t>
            </a:r>
            <a:r>
              <a:rPr b="1" lang="en-US" sz="2400">
                <a:solidFill>
                  <a:schemeClr val="dk1"/>
                </a:solidFill>
              </a:rPr>
              <a:t>109</a:t>
            </a:r>
            <a:r>
              <a:rPr b="1" lang="en-US" sz="2400">
                <a:solidFill>
                  <a:schemeClr val="dk1"/>
                </a:solidFill>
                <a:latin typeface="Arial"/>
                <a:ea typeface="Arial"/>
                <a:cs typeface="Arial"/>
                <a:sym typeface="Arial"/>
              </a:rPr>
              <a:t>                                                                                      </a:t>
            </a:r>
            <a:endParaRPr/>
          </a:p>
          <a:p>
            <a:pPr indent="-342900" lvl="0" marL="342900" marR="0" rtl="0" algn="l">
              <a:lnSpc>
                <a:spcPct val="110000"/>
              </a:lnSpc>
              <a:spcBef>
                <a:spcPts val="600"/>
              </a:spcBef>
              <a:spcAft>
                <a:spcPts val="0"/>
              </a:spcAft>
              <a:buClr>
                <a:schemeClr val="dk1"/>
              </a:buClr>
              <a:buSzPts val="2400"/>
              <a:buFont typeface="Arial"/>
              <a:buChar char="•"/>
            </a:pPr>
            <a:r>
              <a:rPr b="1" lang="en-US" sz="2400">
                <a:solidFill>
                  <a:schemeClr val="dk1"/>
                </a:solidFill>
                <a:latin typeface="Arial"/>
                <a:ea typeface="Arial"/>
                <a:cs typeface="Arial"/>
                <a:sym typeface="Arial"/>
              </a:rPr>
              <a:t>Training dice_coef: 0.</a:t>
            </a:r>
            <a:r>
              <a:rPr b="1" lang="en-US" sz="2400">
                <a:solidFill>
                  <a:schemeClr val="dk1"/>
                </a:solidFill>
              </a:rPr>
              <a:t>7883</a:t>
            </a:r>
            <a:endParaRPr/>
          </a:p>
          <a:p>
            <a:pPr indent="152400" lvl="0" marL="0" marR="0" rtl="0" algn="l">
              <a:lnSpc>
                <a:spcPct val="110000"/>
              </a:lnSpc>
              <a:spcBef>
                <a:spcPts val="600"/>
              </a:spcBef>
              <a:spcAft>
                <a:spcPts val="0"/>
              </a:spcAft>
              <a:buClr>
                <a:schemeClr val="dk1"/>
              </a:buClr>
              <a:buSzPts val="2400"/>
              <a:buFont typeface="Arial"/>
              <a:buNone/>
            </a:pPr>
            <a:r>
              <a:t/>
            </a:r>
            <a:endParaRPr b="1" sz="2400">
              <a:solidFill>
                <a:schemeClr val="dk1"/>
              </a:solidFill>
              <a:latin typeface="Arial"/>
              <a:ea typeface="Arial"/>
              <a:cs typeface="Arial"/>
              <a:sym typeface="Arial"/>
            </a:endParaRPr>
          </a:p>
          <a:p>
            <a:pPr indent="0" lvl="0" marL="0" marR="0" rtl="0" algn="l">
              <a:lnSpc>
                <a:spcPct val="110000"/>
              </a:lnSpc>
              <a:spcBef>
                <a:spcPts val="600"/>
              </a:spcBef>
              <a:spcAft>
                <a:spcPts val="0"/>
              </a:spcAft>
              <a:buNone/>
            </a:pPr>
            <a:r>
              <a:rPr b="1" lang="en-US" sz="2400">
                <a:solidFill>
                  <a:schemeClr val="dk1"/>
                </a:solidFill>
                <a:latin typeface="Arial"/>
                <a:ea typeface="Arial"/>
                <a:cs typeface="Arial"/>
                <a:sym typeface="Arial"/>
              </a:rPr>
              <a:t>    </a:t>
            </a:r>
            <a:endParaRPr/>
          </a:p>
          <a:p>
            <a:pPr indent="0" lvl="0" marL="0" marR="0" rtl="0" algn="l">
              <a:lnSpc>
                <a:spcPct val="110000"/>
              </a:lnSpc>
              <a:spcBef>
                <a:spcPts val="600"/>
              </a:spcBef>
              <a:spcAft>
                <a:spcPts val="0"/>
              </a:spcAft>
              <a:buClr>
                <a:schemeClr val="dk1"/>
              </a:buClr>
              <a:buSzPts val="2400"/>
              <a:buFont typeface="Arial"/>
              <a:buChar char="•"/>
            </a:pPr>
            <a:r>
              <a:rPr b="1" lang="en-US" sz="2400">
                <a:solidFill>
                  <a:schemeClr val="dk1"/>
                </a:solidFill>
                <a:latin typeface="Arial"/>
                <a:ea typeface="Arial"/>
                <a:cs typeface="Arial"/>
                <a:sym typeface="Arial"/>
              </a:rPr>
              <a:t>Validation loss: 0.04</a:t>
            </a:r>
            <a:r>
              <a:rPr b="1" lang="en-US" sz="2400">
                <a:solidFill>
                  <a:schemeClr val="dk1"/>
                </a:solidFill>
              </a:rPr>
              <a:t>29</a:t>
            </a:r>
            <a:r>
              <a:rPr b="1" lang="en-US" sz="2400">
                <a:solidFill>
                  <a:schemeClr val="dk1"/>
                </a:solidFill>
                <a:latin typeface="Arial"/>
                <a:ea typeface="Arial"/>
                <a:cs typeface="Arial"/>
                <a:sym typeface="Arial"/>
              </a:rPr>
              <a:t>                                                                                                     </a:t>
            </a:r>
            <a:endParaRPr/>
          </a:p>
          <a:p>
            <a:pPr indent="0" lvl="0" marL="0" marR="0" rtl="0" algn="l">
              <a:lnSpc>
                <a:spcPct val="110000"/>
              </a:lnSpc>
              <a:spcBef>
                <a:spcPts val="600"/>
              </a:spcBef>
              <a:spcAft>
                <a:spcPts val="0"/>
              </a:spcAft>
              <a:buClr>
                <a:schemeClr val="dk1"/>
              </a:buClr>
              <a:buSzPts val="2400"/>
              <a:buFont typeface="Arial"/>
              <a:buChar char="•"/>
            </a:pPr>
            <a:r>
              <a:rPr b="1" lang="en-US" sz="2400">
                <a:solidFill>
                  <a:schemeClr val="dk1"/>
                </a:solidFill>
                <a:latin typeface="Arial"/>
                <a:ea typeface="Arial"/>
                <a:cs typeface="Arial"/>
                <a:sym typeface="Arial"/>
              </a:rPr>
              <a:t>Validation dice_coef: 0.5</a:t>
            </a:r>
            <a:r>
              <a:rPr b="1" lang="en-US" sz="2400">
                <a:solidFill>
                  <a:schemeClr val="dk1"/>
                </a:solidFill>
              </a:rPr>
              <a:t>184</a:t>
            </a:r>
            <a:endParaRPr/>
          </a:p>
        </p:txBody>
      </p:sp>
      <p:pic>
        <p:nvPicPr>
          <p:cNvPr id="230" name="Google Shape;230;g7ad8b0b9a5c1ce28_24"/>
          <p:cNvPicPr preferRelativeResize="0"/>
          <p:nvPr>
            <p:ph idx="1" type="body"/>
          </p:nvPr>
        </p:nvPicPr>
        <p:blipFill rotWithShape="1">
          <a:blip r:embed="rId3">
            <a:alphaModFix/>
          </a:blip>
          <a:srcRect b="179" l="0" r="0" t="169"/>
          <a:stretch/>
        </p:blipFill>
        <p:spPr>
          <a:xfrm>
            <a:off x="4654296" y="2117293"/>
            <a:ext cx="6903600" cy="262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0" name="Shape 100"/>
        <p:cNvGrpSpPr/>
        <p:nvPr/>
      </p:nvGrpSpPr>
      <p:grpSpPr>
        <a:xfrm>
          <a:off x="0" y="0"/>
          <a:ext cx="0" cy="0"/>
          <a:chOff x="0" y="0"/>
          <a:chExt cx="0" cy="0"/>
        </a:xfrm>
      </p:grpSpPr>
      <p:sp>
        <p:nvSpPr>
          <p:cNvPr id="101" name="Google Shape;101;p2"/>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2" name="Google Shape;102;p2"/>
          <p:cNvSpPr/>
          <p:nvPr/>
        </p:nvSpPr>
        <p:spPr>
          <a:xfrm flipH="1">
            <a:off x="-1" y="0"/>
            <a:ext cx="5006297" cy="6858000"/>
          </a:xfrm>
          <a:custGeom>
            <a:rect b="b" l="l" r="r" t="t"/>
            <a:pathLst>
              <a:path extrusionOk="0" h="6858000" w="5006297">
                <a:moveTo>
                  <a:pt x="5006297" y="0"/>
                </a:moveTo>
                <a:lnTo>
                  <a:pt x="1229608" y="0"/>
                </a:lnTo>
                <a:lnTo>
                  <a:pt x="1128285" y="156518"/>
                </a:lnTo>
                <a:cubicBezTo>
                  <a:pt x="996915" y="372642"/>
                  <a:pt x="877575" y="596029"/>
                  <a:pt x="768782" y="825746"/>
                </a:cubicBezTo>
                <a:cubicBezTo>
                  <a:pt x="763429" y="839224"/>
                  <a:pt x="754646" y="851089"/>
                  <a:pt x="743290" y="860183"/>
                </a:cubicBezTo>
                <a:cubicBezTo>
                  <a:pt x="757948" y="825621"/>
                  <a:pt x="772224" y="790805"/>
                  <a:pt x="787138" y="756243"/>
                </a:cubicBezTo>
                <a:cubicBezTo>
                  <a:pt x="848067" y="615114"/>
                  <a:pt x="912406" y="475964"/>
                  <a:pt x="980544" y="339016"/>
                </a:cubicBezTo>
                <a:lnTo>
                  <a:pt x="1161966" y="0"/>
                </a:lnTo>
                <a:lnTo>
                  <a:pt x="1104491" y="0"/>
                </a:lnTo>
                <a:lnTo>
                  <a:pt x="993044" y="204247"/>
                </a:lnTo>
                <a:cubicBezTo>
                  <a:pt x="798291" y="579761"/>
                  <a:pt x="634561" y="971401"/>
                  <a:pt x="494731" y="1375322"/>
                </a:cubicBezTo>
                <a:cubicBezTo>
                  <a:pt x="277072" y="2009491"/>
                  <a:pt x="126862" y="2664550"/>
                  <a:pt x="46559" y="3329787"/>
                </a:cubicBezTo>
                <a:cubicBezTo>
                  <a:pt x="4496" y="3670216"/>
                  <a:pt x="-14242" y="4010141"/>
                  <a:pt x="12272" y="4352595"/>
                </a:cubicBezTo>
                <a:cubicBezTo>
                  <a:pt x="43627" y="4752907"/>
                  <a:pt x="90918" y="5150814"/>
                  <a:pt x="171094" y="5544543"/>
                </a:cubicBezTo>
                <a:cubicBezTo>
                  <a:pt x="259524" y="5979227"/>
                  <a:pt x="379573" y="6403657"/>
                  <a:pt x="538125" y="6816123"/>
                </a:cubicBezTo>
                <a:lnTo>
                  <a:pt x="555724" y="6858000"/>
                </a:lnTo>
                <a:lnTo>
                  <a:pt x="608303" y="6858000"/>
                </a:lnTo>
                <a:lnTo>
                  <a:pt x="596366" y="6829337"/>
                </a:lnTo>
                <a:cubicBezTo>
                  <a:pt x="508696" y="6602484"/>
                  <a:pt x="431985" y="6369981"/>
                  <a:pt x="364843" y="6132604"/>
                </a:cubicBezTo>
                <a:cubicBezTo>
                  <a:pt x="306463" y="5925865"/>
                  <a:pt x="263378" y="5714822"/>
                  <a:pt x="213412" y="5505676"/>
                </a:cubicBezTo>
                <a:cubicBezTo>
                  <a:pt x="212231" y="5494574"/>
                  <a:pt x="211637" y="5483421"/>
                  <a:pt x="211628" y="5472254"/>
                </a:cubicBezTo>
                <a:cubicBezTo>
                  <a:pt x="248210" y="5599108"/>
                  <a:pt x="277401" y="5710897"/>
                  <a:pt x="311945" y="5821167"/>
                </a:cubicBezTo>
                <a:cubicBezTo>
                  <a:pt x="401999" y="6108329"/>
                  <a:pt x="505868" y="6387643"/>
                  <a:pt x="623960" y="6658826"/>
                </a:cubicBezTo>
                <a:lnTo>
                  <a:pt x="717350" y="6858000"/>
                </a:lnTo>
                <a:lnTo>
                  <a:pt x="5006297" y="6858000"/>
                </a:lnTo>
                <a:close/>
              </a:path>
            </a:pathLst>
          </a:custGeom>
          <a:solidFill>
            <a:srgbClr val="C34D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3" name="Google Shape;103;p2"/>
          <p:cNvSpPr txBox="1"/>
          <p:nvPr>
            <p:ph type="title"/>
          </p:nvPr>
        </p:nvSpPr>
        <p:spPr>
          <a:xfrm>
            <a:off x="841248" y="644652"/>
            <a:ext cx="3182112" cy="5568696"/>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FFFFFF"/>
              </a:buClr>
              <a:buSzPts val="5600"/>
              <a:buFont typeface="Arial"/>
              <a:buNone/>
            </a:pPr>
            <a:r>
              <a:rPr lang="en-US" sz="5600">
                <a:solidFill>
                  <a:srgbClr val="FFFFFF"/>
                </a:solidFill>
              </a:rPr>
              <a:t>What is brain tumour segmentation?</a:t>
            </a:r>
            <a:endParaRPr/>
          </a:p>
        </p:txBody>
      </p:sp>
      <p:sp>
        <p:nvSpPr>
          <p:cNvPr id="104" name="Google Shape;104;p2"/>
          <p:cNvSpPr txBox="1"/>
          <p:nvPr>
            <p:ph idx="1" type="body"/>
          </p:nvPr>
        </p:nvSpPr>
        <p:spPr>
          <a:xfrm>
            <a:off x="5236030" y="370114"/>
            <a:ext cx="6114722" cy="5843234"/>
          </a:xfrm>
          <a:prstGeom prst="rect">
            <a:avLst/>
          </a:prstGeom>
          <a:noFill/>
          <a:ln>
            <a:noFill/>
          </a:ln>
        </p:spPr>
        <p:txBody>
          <a:bodyPr anchorCtr="0" anchor="ctr" bIns="45700" lIns="91425" spcFirstLastPara="1" rIns="91425" wrap="square" tIns="45700">
            <a:normAutofit/>
          </a:bodyPr>
          <a:lstStyle/>
          <a:p>
            <a:pPr indent="-228600" lvl="0" marL="228600" rtl="0" algn="l">
              <a:lnSpc>
                <a:spcPct val="100000"/>
              </a:lnSpc>
              <a:spcBef>
                <a:spcPts val="0"/>
              </a:spcBef>
              <a:spcAft>
                <a:spcPts val="0"/>
              </a:spcAft>
              <a:buClr>
                <a:schemeClr val="dk1"/>
              </a:buClr>
              <a:buSzPts val="2200"/>
              <a:buChar char="•"/>
            </a:pPr>
            <a:r>
              <a:rPr b="1" lang="en-US" sz="2200">
                <a:latin typeface="Arial"/>
                <a:ea typeface="Arial"/>
                <a:cs typeface="Arial"/>
                <a:sym typeface="Arial"/>
              </a:rPr>
              <a:t>Segmenting a brain tumour is the process of separating the tumour from healthy brain tissue; in typical clinical practise, this information is helpful for diagnosis and treatment planning.</a:t>
            </a:r>
            <a:endParaRPr/>
          </a:p>
          <a:p>
            <a:pPr indent="-228600" lvl="0" marL="228600" rtl="0" algn="l">
              <a:lnSpc>
                <a:spcPct val="100000"/>
              </a:lnSpc>
              <a:spcBef>
                <a:spcPts val="1000"/>
              </a:spcBef>
              <a:spcAft>
                <a:spcPts val="0"/>
              </a:spcAft>
              <a:buClr>
                <a:schemeClr val="dk1"/>
              </a:buClr>
              <a:buSzPts val="2200"/>
              <a:buChar char="•"/>
            </a:pPr>
            <a:r>
              <a:rPr b="1" lang="en-US" sz="2200">
                <a:latin typeface="Arial"/>
                <a:ea typeface="Arial"/>
                <a:cs typeface="Arial"/>
                <a:sym typeface="Arial"/>
              </a:rPr>
              <a:t>Automatic brain tumour segmentation is one of the most difficult challenges in medical image processing. Developing a computational model capable of outperforming a trained human-level performance would be of great help to physicians, allowing for a more accurate, dependable, and consistent approach to illness identification, treatment planning, and monitoring. </a:t>
            </a:r>
            <a:endParaRPr/>
          </a:p>
          <a:p>
            <a:pPr indent="-88900" lvl="0" marL="228600" rtl="0" algn="l">
              <a:lnSpc>
                <a:spcPct val="100000"/>
              </a:lnSpc>
              <a:spcBef>
                <a:spcPts val="1000"/>
              </a:spcBef>
              <a:spcAft>
                <a:spcPts val="0"/>
              </a:spcAft>
              <a:buClr>
                <a:schemeClr val="dk1"/>
              </a:buClr>
              <a:buSzPts val="2200"/>
              <a:buNone/>
            </a:pPr>
            <a:r>
              <a:t/>
            </a:r>
            <a:endParaRPr sz="2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8" name="Shape 108"/>
        <p:cNvGrpSpPr/>
        <p:nvPr/>
      </p:nvGrpSpPr>
      <p:grpSpPr>
        <a:xfrm>
          <a:off x="0" y="0"/>
          <a:ext cx="0" cy="0"/>
          <a:chOff x="0" y="0"/>
          <a:chExt cx="0" cy="0"/>
        </a:xfrm>
      </p:grpSpPr>
      <p:sp>
        <p:nvSpPr>
          <p:cNvPr id="109" name="Google Shape;109;p3"/>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0" name="Google Shape;110;p3"/>
          <p:cNvSpPr txBox="1"/>
          <p:nvPr>
            <p:ph type="title"/>
          </p:nvPr>
        </p:nvSpPr>
        <p:spPr>
          <a:xfrm>
            <a:off x="576072" y="238539"/>
            <a:ext cx="11018520" cy="1434415"/>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7200"/>
              <a:buFont typeface="Arial"/>
              <a:buNone/>
            </a:pPr>
            <a:r>
              <a:rPr lang="en-US" sz="7200"/>
              <a:t>Dataset</a:t>
            </a:r>
            <a:endParaRPr/>
          </a:p>
        </p:txBody>
      </p:sp>
      <p:sp>
        <p:nvSpPr>
          <p:cNvPr id="111" name="Google Shape;111;p3"/>
          <p:cNvSpPr/>
          <p:nvPr/>
        </p:nvSpPr>
        <p:spPr>
          <a:xfrm>
            <a:off x="576072" y="1817073"/>
            <a:ext cx="11018520" cy="18288"/>
          </a:xfrm>
          <a:custGeom>
            <a:rect b="b" l="l" r="r" t="t"/>
            <a:pathLst>
              <a:path extrusionOk="0" fill="none" h="18288" w="11018520">
                <a:moveTo>
                  <a:pt x="0" y="0"/>
                </a:moveTo>
                <a:cubicBezTo>
                  <a:pt x="176840" y="19448"/>
                  <a:pt x="369510" y="1686"/>
                  <a:pt x="468287" y="0"/>
                </a:cubicBezTo>
                <a:cubicBezTo>
                  <a:pt x="567064" y="-1686"/>
                  <a:pt x="844925" y="28710"/>
                  <a:pt x="1156945" y="0"/>
                </a:cubicBezTo>
                <a:cubicBezTo>
                  <a:pt x="1468965" y="-28710"/>
                  <a:pt x="1755775" y="35306"/>
                  <a:pt x="1955787" y="0"/>
                </a:cubicBezTo>
                <a:cubicBezTo>
                  <a:pt x="2155799" y="-35306"/>
                  <a:pt x="2224532" y="-16632"/>
                  <a:pt x="2313889" y="0"/>
                </a:cubicBezTo>
                <a:cubicBezTo>
                  <a:pt x="2403246" y="16632"/>
                  <a:pt x="2494050" y="6083"/>
                  <a:pt x="2671991" y="0"/>
                </a:cubicBezTo>
                <a:cubicBezTo>
                  <a:pt x="2849932" y="-6083"/>
                  <a:pt x="3354152" y="34614"/>
                  <a:pt x="3581019" y="0"/>
                </a:cubicBezTo>
                <a:cubicBezTo>
                  <a:pt x="3807886" y="-34614"/>
                  <a:pt x="4022451" y="14254"/>
                  <a:pt x="4269677" y="0"/>
                </a:cubicBezTo>
                <a:cubicBezTo>
                  <a:pt x="4516903" y="-14254"/>
                  <a:pt x="4514495" y="-13291"/>
                  <a:pt x="4627778" y="0"/>
                </a:cubicBezTo>
                <a:cubicBezTo>
                  <a:pt x="4741061" y="13291"/>
                  <a:pt x="5120758" y="-22660"/>
                  <a:pt x="5316436" y="0"/>
                </a:cubicBezTo>
                <a:cubicBezTo>
                  <a:pt x="5512114" y="22660"/>
                  <a:pt x="5812155" y="-9513"/>
                  <a:pt x="6225464" y="0"/>
                </a:cubicBezTo>
                <a:cubicBezTo>
                  <a:pt x="6638773" y="9513"/>
                  <a:pt x="6545417" y="2479"/>
                  <a:pt x="6803936" y="0"/>
                </a:cubicBezTo>
                <a:cubicBezTo>
                  <a:pt x="7062455" y="-2479"/>
                  <a:pt x="7245098" y="-20209"/>
                  <a:pt x="7382408" y="0"/>
                </a:cubicBezTo>
                <a:cubicBezTo>
                  <a:pt x="7519718" y="20209"/>
                  <a:pt x="7801947" y="19736"/>
                  <a:pt x="8071066" y="0"/>
                </a:cubicBezTo>
                <a:cubicBezTo>
                  <a:pt x="8340185" y="-19736"/>
                  <a:pt x="8495312" y="-6666"/>
                  <a:pt x="8869909" y="0"/>
                </a:cubicBezTo>
                <a:cubicBezTo>
                  <a:pt x="9244506" y="6666"/>
                  <a:pt x="9501461" y="-13745"/>
                  <a:pt x="9668751" y="0"/>
                </a:cubicBezTo>
                <a:cubicBezTo>
                  <a:pt x="9836041" y="13745"/>
                  <a:pt x="10607605" y="14143"/>
                  <a:pt x="11018520" y="0"/>
                </a:cubicBezTo>
                <a:cubicBezTo>
                  <a:pt x="11019166" y="4451"/>
                  <a:pt x="11019010" y="9226"/>
                  <a:pt x="11018520" y="18288"/>
                </a:cubicBezTo>
                <a:cubicBezTo>
                  <a:pt x="10834966" y="15274"/>
                  <a:pt x="10754561" y="35250"/>
                  <a:pt x="10550233" y="18288"/>
                </a:cubicBezTo>
                <a:cubicBezTo>
                  <a:pt x="10345905" y="1326"/>
                  <a:pt x="9906342" y="45884"/>
                  <a:pt x="9641205" y="18288"/>
                </a:cubicBezTo>
                <a:cubicBezTo>
                  <a:pt x="9376068" y="-9308"/>
                  <a:pt x="9177188" y="43988"/>
                  <a:pt x="8952548" y="18288"/>
                </a:cubicBezTo>
                <a:cubicBezTo>
                  <a:pt x="8727908" y="-7412"/>
                  <a:pt x="8707007" y="3271"/>
                  <a:pt x="8594446" y="18288"/>
                </a:cubicBezTo>
                <a:cubicBezTo>
                  <a:pt x="8481885" y="33305"/>
                  <a:pt x="8175004" y="35109"/>
                  <a:pt x="7905788" y="18288"/>
                </a:cubicBezTo>
                <a:cubicBezTo>
                  <a:pt x="7636572" y="1467"/>
                  <a:pt x="7535638" y="7399"/>
                  <a:pt x="7327316" y="18288"/>
                </a:cubicBezTo>
                <a:cubicBezTo>
                  <a:pt x="7118994" y="29177"/>
                  <a:pt x="6978247" y="47205"/>
                  <a:pt x="6748844" y="18288"/>
                </a:cubicBezTo>
                <a:cubicBezTo>
                  <a:pt x="6519441" y="-10629"/>
                  <a:pt x="6459241" y="43308"/>
                  <a:pt x="6170371" y="18288"/>
                </a:cubicBezTo>
                <a:cubicBezTo>
                  <a:pt x="5881501" y="-6732"/>
                  <a:pt x="5736201" y="35971"/>
                  <a:pt x="5591899" y="18288"/>
                </a:cubicBezTo>
                <a:cubicBezTo>
                  <a:pt x="5447597" y="605"/>
                  <a:pt x="4990303" y="20409"/>
                  <a:pt x="4793056" y="18288"/>
                </a:cubicBezTo>
                <a:cubicBezTo>
                  <a:pt x="4595809" y="16167"/>
                  <a:pt x="4271723" y="2909"/>
                  <a:pt x="4104399" y="18288"/>
                </a:cubicBezTo>
                <a:cubicBezTo>
                  <a:pt x="3937075" y="33667"/>
                  <a:pt x="3923235" y="10730"/>
                  <a:pt x="3746297" y="18288"/>
                </a:cubicBezTo>
                <a:cubicBezTo>
                  <a:pt x="3569359" y="25846"/>
                  <a:pt x="3351081" y="24702"/>
                  <a:pt x="3167825" y="18288"/>
                </a:cubicBezTo>
                <a:cubicBezTo>
                  <a:pt x="2984569" y="11874"/>
                  <a:pt x="2708033" y="13293"/>
                  <a:pt x="2368982" y="18288"/>
                </a:cubicBezTo>
                <a:cubicBezTo>
                  <a:pt x="2029931" y="23283"/>
                  <a:pt x="2009060" y="37671"/>
                  <a:pt x="1900695" y="18288"/>
                </a:cubicBezTo>
                <a:cubicBezTo>
                  <a:pt x="1792330" y="-1095"/>
                  <a:pt x="1183178" y="9337"/>
                  <a:pt x="991667" y="18288"/>
                </a:cubicBezTo>
                <a:cubicBezTo>
                  <a:pt x="800156" y="27239"/>
                  <a:pt x="375690" y="34110"/>
                  <a:pt x="0" y="18288"/>
                </a:cubicBezTo>
                <a:cubicBezTo>
                  <a:pt x="-213" y="9468"/>
                  <a:pt x="187" y="4459"/>
                  <a:pt x="0" y="0"/>
                </a:cubicBezTo>
                <a:close/>
              </a:path>
              <a:path extrusionOk="0" h="18288" w="11018520">
                <a:moveTo>
                  <a:pt x="0" y="0"/>
                </a:moveTo>
                <a:cubicBezTo>
                  <a:pt x="266588" y="-23405"/>
                  <a:pt x="350503" y="-27031"/>
                  <a:pt x="578472" y="0"/>
                </a:cubicBezTo>
                <a:cubicBezTo>
                  <a:pt x="806441" y="27031"/>
                  <a:pt x="803976" y="13604"/>
                  <a:pt x="936574" y="0"/>
                </a:cubicBezTo>
                <a:cubicBezTo>
                  <a:pt x="1069172" y="-13604"/>
                  <a:pt x="1661335" y="-31902"/>
                  <a:pt x="1845602" y="0"/>
                </a:cubicBezTo>
                <a:cubicBezTo>
                  <a:pt x="2029869" y="31902"/>
                  <a:pt x="2273452" y="17005"/>
                  <a:pt x="2424074" y="0"/>
                </a:cubicBezTo>
                <a:cubicBezTo>
                  <a:pt x="2574696" y="-17005"/>
                  <a:pt x="2790864" y="-28133"/>
                  <a:pt x="3002547" y="0"/>
                </a:cubicBezTo>
                <a:cubicBezTo>
                  <a:pt x="3214230" y="28133"/>
                  <a:pt x="3605033" y="-14934"/>
                  <a:pt x="3911575" y="0"/>
                </a:cubicBezTo>
                <a:cubicBezTo>
                  <a:pt x="4218117" y="14934"/>
                  <a:pt x="4198004" y="3604"/>
                  <a:pt x="4379862" y="0"/>
                </a:cubicBezTo>
                <a:cubicBezTo>
                  <a:pt x="4561720" y="-3604"/>
                  <a:pt x="4941151" y="-37368"/>
                  <a:pt x="5288890" y="0"/>
                </a:cubicBezTo>
                <a:cubicBezTo>
                  <a:pt x="5636629" y="37368"/>
                  <a:pt x="6011513" y="-33898"/>
                  <a:pt x="6197918" y="0"/>
                </a:cubicBezTo>
                <a:cubicBezTo>
                  <a:pt x="6384323" y="33898"/>
                  <a:pt x="6555799" y="11241"/>
                  <a:pt x="6886575" y="0"/>
                </a:cubicBezTo>
                <a:cubicBezTo>
                  <a:pt x="7217351" y="-11241"/>
                  <a:pt x="7604472" y="-44614"/>
                  <a:pt x="7795603" y="0"/>
                </a:cubicBezTo>
                <a:cubicBezTo>
                  <a:pt x="7986734" y="44614"/>
                  <a:pt x="8098870" y="-11086"/>
                  <a:pt x="8374075" y="0"/>
                </a:cubicBezTo>
                <a:cubicBezTo>
                  <a:pt x="8649280" y="11086"/>
                  <a:pt x="8701749" y="-25020"/>
                  <a:pt x="8952548" y="0"/>
                </a:cubicBezTo>
                <a:cubicBezTo>
                  <a:pt x="9203347" y="25020"/>
                  <a:pt x="9519297" y="4274"/>
                  <a:pt x="9751390" y="0"/>
                </a:cubicBezTo>
                <a:cubicBezTo>
                  <a:pt x="9983483" y="-4274"/>
                  <a:pt x="10169881" y="16480"/>
                  <a:pt x="10329863" y="0"/>
                </a:cubicBezTo>
                <a:cubicBezTo>
                  <a:pt x="10489845" y="-16480"/>
                  <a:pt x="10750941" y="-9727"/>
                  <a:pt x="11018520" y="0"/>
                </a:cubicBezTo>
                <a:cubicBezTo>
                  <a:pt x="11018113" y="8690"/>
                  <a:pt x="11018366" y="14141"/>
                  <a:pt x="11018520" y="18288"/>
                </a:cubicBezTo>
                <a:cubicBezTo>
                  <a:pt x="10841176" y="-3597"/>
                  <a:pt x="10399304" y="41504"/>
                  <a:pt x="10219677" y="18288"/>
                </a:cubicBezTo>
                <a:cubicBezTo>
                  <a:pt x="10040050" y="-4928"/>
                  <a:pt x="10030762" y="16144"/>
                  <a:pt x="9861575" y="18288"/>
                </a:cubicBezTo>
                <a:cubicBezTo>
                  <a:pt x="9692388" y="20432"/>
                  <a:pt x="9529439" y="40380"/>
                  <a:pt x="9393288" y="18288"/>
                </a:cubicBezTo>
                <a:cubicBezTo>
                  <a:pt x="9257137" y="-3804"/>
                  <a:pt x="8825003" y="25592"/>
                  <a:pt x="8484260" y="18288"/>
                </a:cubicBezTo>
                <a:cubicBezTo>
                  <a:pt x="8143517" y="10984"/>
                  <a:pt x="8082894" y="45968"/>
                  <a:pt x="7795603" y="18288"/>
                </a:cubicBezTo>
                <a:cubicBezTo>
                  <a:pt x="7508312" y="-9392"/>
                  <a:pt x="7466074" y="19486"/>
                  <a:pt x="7327316" y="18288"/>
                </a:cubicBezTo>
                <a:cubicBezTo>
                  <a:pt x="7188558" y="17090"/>
                  <a:pt x="6869645" y="4657"/>
                  <a:pt x="6638658" y="18288"/>
                </a:cubicBezTo>
                <a:cubicBezTo>
                  <a:pt x="6407671" y="31919"/>
                  <a:pt x="6359238" y="35967"/>
                  <a:pt x="6280556" y="18288"/>
                </a:cubicBezTo>
                <a:cubicBezTo>
                  <a:pt x="6201874" y="609"/>
                  <a:pt x="6041216" y="22404"/>
                  <a:pt x="5922455" y="18288"/>
                </a:cubicBezTo>
                <a:cubicBezTo>
                  <a:pt x="5803694" y="14172"/>
                  <a:pt x="5555521" y="48848"/>
                  <a:pt x="5233797" y="18288"/>
                </a:cubicBezTo>
                <a:cubicBezTo>
                  <a:pt x="4912073" y="-12272"/>
                  <a:pt x="4986440" y="-2740"/>
                  <a:pt x="4765510" y="18288"/>
                </a:cubicBezTo>
                <a:cubicBezTo>
                  <a:pt x="4544580" y="39316"/>
                  <a:pt x="4177715" y="18248"/>
                  <a:pt x="3966667" y="18288"/>
                </a:cubicBezTo>
                <a:cubicBezTo>
                  <a:pt x="3755619" y="18328"/>
                  <a:pt x="3664519" y="22387"/>
                  <a:pt x="3498380" y="18288"/>
                </a:cubicBezTo>
                <a:cubicBezTo>
                  <a:pt x="3332241" y="14189"/>
                  <a:pt x="3065858" y="-7524"/>
                  <a:pt x="2699537" y="18288"/>
                </a:cubicBezTo>
                <a:cubicBezTo>
                  <a:pt x="2333216" y="44100"/>
                  <a:pt x="2505666" y="4650"/>
                  <a:pt x="2341436" y="18288"/>
                </a:cubicBezTo>
                <a:cubicBezTo>
                  <a:pt x="2177206" y="31926"/>
                  <a:pt x="1790164" y="19880"/>
                  <a:pt x="1542593" y="18288"/>
                </a:cubicBezTo>
                <a:cubicBezTo>
                  <a:pt x="1295022" y="16696"/>
                  <a:pt x="1218012" y="39325"/>
                  <a:pt x="1074306" y="18288"/>
                </a:cubicBezTo>
                <a:cubicBezTo>
                  <a:pt x="930600" y="-2749"/>
                  <a:pt x="797266" y="24589"/>
                  <a:pt x="716204" y="18288"/>
                </a:cubicBezTo>
                <a:cubicBezTo>
                  <a:pt x="635142" y="11987"/>
                  <a:pt x="344503" y="41396"/>
                  <a:pt x="0" y="18288"/>
                </a:cubicBezTo>
                <a:cubicBezTo>
                  <a:pt x="-53" y="11301"/>
                  <a:pt x="-649" y="7756"/>
                  <a:pt x="0" y="0"/>
                </a:cubicBezTo>
                <a:close/>
              </a:path>
            </a:pathLst>
          </a:custGeom>
          <a:solidFill>
            <a:srgbClr val="C34D4F"/>
          </a:solidFill>
          <a:ln cap="rnd" cmpd="sng" w="38100">
            <a:solidFill>
              <a:srgbClr val="C34D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2" name="Google Shape;112;p3"/>
          <p:cNvSpPr txBox="1"/>
          <p:nvPr>
            <p:ph idx="1" type="body"/>
          </p:nvPr>
        </p:nvSpPr>
        <p:spPr>
          <a:xfrm>
            <a:off x="580456" y="2166095"/>
            <a:ext cx="6321088" cy="4279858"/>
          </a:xfrm>
          <a:prstGeom prst="rect">
            <a:avLst/>
          </a:prstGeom>
          <a:noFill/>
          <a:ln>
            <a:noFill/>
          </a:ln>
        </p:spPr>
        <p:txBody>
          <a:bodyPr anchorCtr="0" anchor="t" bIns="45700" lIns="91425" spcFirstLastPara="1" rIns="91425" wrap="square" tIns="45700">
            <a:normAutofit/>
          </a:bodyPr>
          <a:lstStyle/>
          <a:p>
            <a:pPr indent="-228600" lvl="0" marL="228600" rtl="0" algn="l">
              <a:lnSpc>
                <a:spcPct val="110000"/>
              </a:lnSpc>
              <a:spcBef>
                <a:spcPts val="0"/>
              </a:spcBef>
              <a:spcAft>
                <a:spcPts val="0"/>
              </a:spcAft>
              <a:buClr>
                <a:schemeClr val="dk1"/>
              </a:buClr>
              <a:buSzPts val="2800"/>
              <a:buChar char="•"/>
            </a:pPr>
            <a:r>
              <a:rPr b="1" lang="en-US">
                <a:latin typeface="Arial"/>
                <a:ea typeface="Arial"/>
                <a:cs typeface="Arial"/>
                <a:sym typeface="Arial"/>
              </a:rPr>
              <a:t>This brain tumor dataset containing 3064 T1-weighted contrast-inhanced images from 233 patients.</a:t>
            </a:r>
            <a:endParaRPr/>
          </a:p>
          <a:p>
            <a:pPr indent="-228600" lvl="0" marL="228600" rtl="0" algn="l">
              <a:lnSpc>
                <a:spcPct val="110000"/>
              </a:lnSpc>
              <a:spcBef>
                <a:spcPts val="1000"/>
              </a:spcBef>
              <a:spcAft>
                <a:spcPts val="0"/>
              </a:spcAft>
              <a:buClr>
                <a:schemeClr val="dk1"/>
              </a:buClr>
              <a:buSzPts val="2800"/>
              <a:buChar char="•"/>
            </a:pPr>
            <a:r>
              <a:rPr b="1" lang="en-US">
                <a:latin typeface="Arial"/>
                <a:ea typeface="Arial"/>
                <a:cs typeface="Arial"/>
                <a:sym typeface="Arial"/>
              </a:rPr>
              <a:t>This data is organized in matlab data format (.mat file)</a:t>
            </a:r>
            <a:endParaRPr/>
          </a:p>
          <a:p>
            <a:pPr indent="-228600" lvl="0" marL="228600" rtl="0" algn="l">
              <a:lnSpc>
                <a:spcPct val="110000"/>
              </a:lnSpc>
              <a:spcBef>
                <a:spcPts val="1000"/>
              </a:spcBef>
              <a:spcAft>
                <a:spcPts val="0"/>
              </a:spcAft>
              <a:buClr>
                <a:schemeClr val="dk1"/>
              </a:buClr>
              <a:buSzPts val="2800"/>
              <a:buChar char="•"/>
            </a:pPr>
            <a:r>
              <a:rPr b="1" lang="en-US">
                <a:latin typeface="Arial"/>
                <a:ea typeface="Arial"/>
                <a:cs typeface="Arial"/>
                <a:sym typeface="Arial"/>
              </a:rPr>
              <a:t>The dataset is has 3 labels: 1 for meningioma, 2 for glioma, 3 for pituitary tumor</a:t>
            </a:r>
            <a:endParaRPr/>
          </a:p>
          <a:p>
            <a:pPr indent="-50800" lvl="0" marL="228600" rtl="0" algn="l">
              <a:lnSpc>
                <a:spcPct val="110000"/>
              </a:lnSpc>
              <a:spcBef>
                <a:spcPts val="1000"/>
              </a:spcBef>
              <a:spcAft>
                <a:spcPts val="0"/>
              </a:spcAft>
              <a:buClr>
                <a:schemeClr val="dk1"/>
              </a:buClr>
              <a:buSzPts val="2800"/>
              <a:buNone/>
            </a:pPr>
            <a:r>
              <a:t/>
            </a:r>
            <a:endParaRPr/>
          </a:p>
        </p:txBody>
      </p:sp>
      <p:pic>
        <p:nvPicPr>
          <p:cNvPr id="113" name="Google Shape;113;p3"/>
          <p:cNvPicPr preferRelativeResize="0"/>
          <p:nvPr/>
        </p:nvPicPr>
        <p:blipFill rotWithShape="1">
          <a:blip r:embed="rId3">
            <a:alphaModFix/>
          </a:blip>
          <a:srcRect b="0" l="0" r="0" t="0"/>
          <a:stretch/>
        </p:blipFill>
        <p:spPr>
          <a:xfrm>
            <a:off x="6901544" y="2702030"/>
            <a:ext cx="4978400" cy="3289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7" name="Shape 117"/>
        <p:cNvGrpSpPr/>
        <p:nvPr/>
      </p:nvGrpSpPr>
      <p:grpSpPr>
        <a:xfrm>
          <a:off x="0" y="0"/>
          <a:ext cx="0" cy="0"/>
          <a:chOff x="0" y="0"/>
          <a:chExt cx="0" cy="0"/>
        </a:xfrm>
      </p:grpSpPr>
      <p:sp>
        <p:nvSpPr>
          <p:cNvPr id="118" name="Google Shape;118;p4"/>
          <p:cNvSpPr/>
          <p:nvPr/>
        </p:nvSpPr>
        <p:spPr>
          <a:xfrm>
            <a:off x="838200" y="4736883"/>
            <a:ext cx="4243589" cy="27432"/>
          </a:xfrm>
          <a:custGeom>
            <a:rect b="b" l="l" r="r" t="t"/>
            <a:pathLst>
              <a:path extrusionOk="0" fill="none" h="27432" w="4243589">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extrusionOk="0" h="27432" w="4243589">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dk1"/>
          </a:solidFill>
          <a:ln cap="rnd" cmpd="sng" w="381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19" name="Google Shape;119;p4"/>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0" name="Google Shape;120;p4"/>
          <p:cNvSpPr txBox="1"/>
          <p:nvPr>
            <p:ph type="title"/>
          </p:nvPr>
        </p:nvSpPr>
        <p:spPr>
          <a:xfrm>
            <a:off x="638881" y="759978"/>
            <a:ext cx="10909640" cy="1065836"/>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6000"/>
              <a:buFont typeface="Arial"/>
              <a:buNone/>
            </a:pPr>
            <a:r>
              <a:rPr lang="en-US" sz="6000"/>
              <a:t>Dataset Samples</a:t>
            </a:r>
            <a:endParaRPr sz="6000"/>
          </a:p>
        </p:txBody>
      </p:sp>
      <p:sp>
        <p:nvSpPr>
          <p:cNvPr id="121" name="Google Shape;121;p4"/>
          <p:cNvSpPr/>
          <p:nvPr/>
        </p:nvSpPr>
        <p:spPr>
          <a:xfrm>
            <a:off x="4450080" y="1850683"/>
            <a:ext cx="3291840" cy="27432"/>
          </a:xfrm>
          <a:custGeom>
            <a:rect b="b" l="l" r="r" t="t"/>
            <a:pathLst>
              <a:path extrusionOk="0" fill="none" h="27432" w="329184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0674" y="7395"/>
                  <a:pt x="3291885" y="21864"/>
                  <a:pt x="3291840" y="27432"/>
                </a:cubicBezTo>
                <a:cubicBezTo>
                  <a:pt x="3043276" y="47012"/>
                  <a:pt x="2921041" y="-3764"/>
                  <a:pt x="2567635" y="27432"/>
                </a:cubicBezTo>
                <a:cubicBezTo>
                  <a:pt x="2214230" y="58628"/>
                  <a:pt x="2189623" y="-3875"/>
                  <a:pt x="1843430" y="27432"/>
                </a:cubicBezTo>
                <a:cubicBezTo>
                  <a:pt x="1497237" y="58739"/>
                  <a:pt x="1492584" y="38324"/>
                  <a:pt x="1185062" y="27432"/>
                </a:cubicBezTo>
                <a:cubicBezTo>
                  <a:pt x="877540" y="16540"/>
                  <a:pt x="313238" y="55587"/>
                  <a:pt x="0" y="27432"/>
                </a:cubicBezTo>
                <a:cubicBezTo>
                  <a:pt x="-503" y="20663"/>
                  <a:pt x="1168" y="5855"/>
                  <a:pt x="0" y="0"/>
                </a:cubicBezTo>
                <a:close/>
              </a:path>
              <a:path extrusionOk="0" h="27432" w="329184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2033" y="12649"/>
                  <a:pt x="3290852" y="17989"/>
                  <a:pt x="3291840" y="27432"/>
                </a:cubicBezTo>
                <a:cubicBezTo>
                  <a:pt x="3120474" y="24858"/>
                  <a:pt x="2816568" y="13777"/>
                  <a:pt x="2633472" y="27432"/>
                </a:cubicBezTo>
                <a:cubicBezTo>
                  <a:pt x="2450376" y="41087"/>
                  <a:pt x="2160769" y="46494"/>
                  <a:pt x="1909267" y="27432"/>
                </a:cubicBezTo>
                <a:cubicBezTo>
                  <a:pt x="1657765" y="8370"/>
                  <a:pt x="1623992" y="18792"/>
                  <a:pt x="1349654" y="27432"/>
                </a:cubicBezTo>
                <a:cubicBezTo>
                  <a:pt x="1075316" y="36072"/>
                  <a:pt x="833426" y="43325"/>
                  <a:pt x="691286" y="27432"/>
                </a:cubicBezTo>
                <a:cubicBezTo>
                  <a:pt x="549146" y="11539"/>
                  <a:pt x="342011" y="33345"/>
                  <a:pt x="0" y="27432"/>
                </a:cubicBezTo>
                <a:cubicBezTo>
                  <a:pt x="1300" y="19678"/>
                  <a:pt x="-86" y="12044"/>
                  <a:pt x="0" y="0"/>
                </a:cubicBezTo>
                <a:close/>
              </a:path>
            </a:pathLst>
          </a:custGeom>
          <a:solidFill>
            <a:srgbClr val="C34D4F"/>
          </a:solidFill>
          <a:ln cap="rnd" cmpd="sng" w="38100">
            <a:solidFill>
              <a:srgbClr val="C34D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122" name="Google Shape;122;p4"/>
          <p:cNvPicPr preferRelativeResize="0"/>
          <p:nvPr>
            <p:ph idx="1" type="body"/>
          </p:nvPr>
        </p:nvPicPr>
        <p:blipFill rotWithShape="1">
          <a:blip r:embed="rId3">
            <a:alphaModFix/>
          </a:blip>
          <a:srcRect b="0" l="0" r="0" t="0"/>
          <a:stretch/>
        </p:blipFill>
        <p:spPr>
          <a:xfrm>
            <a:off x="180648" y="2063578"/>
            <a:ext cx="5217938" cy="4474382"/>
          </a:xfrm>
          <a:prstGeom prst="rect">
            <a:avLst/>
          </a:prstGeom>
          <a:noFill/>
          <a:ln>
            <a:noFill/>
          </a:ln>
        </p:spPr>
      </p:pic>
      <p:pic>
        <p:nvPicPr>
          <p:cNvPr id="123" name="Google Shape;123;p4"/>
          <p:cNvPicPr preferRelativeResize="0"/>
          <p:nvPr/>
        </p:nvPicPr>
        <p:blipFill rotWithShape="1">
          <a:blip r:embed="rId4">
            <a:alphaModFix/>
          </a:blip>
          <a:srcRect b="0" l="0" r="0" t="0"/>
          <a:stretch/>
        </p:blipFill>
        <p:spPr>
          <a:xfrm>
            <a:off x="5550232" y="2036146"/>
            <a:ext cx="6461120" cy="4446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5400"/>
              <a:buFont typeface="Arial"/>
              <a:buNone/>
            </a:pPr>
            <a:r>
              <a:rPr lang="en-US"/>
              <a:t>SwinUnet</a:t>
            </a:r>
            <a:endParaRPr/>
          </a:p>
        </p:txBody>
      </p:sp>
      <p:pic>
        <p:nvPicPr>
          <p:cNvPr id="129" name="Google Shape;129;p5"/>
          <p:cNvPicPr preferRelativeResize="0"/>
          <p:nvPr>
            <p:ph idx="1" type="body"/>
          </p:nvPr>
        </p:nvPicPr>
        <p:blipFill rotWithShape="1">
          <a:blip r:embed="rId3">
            <a:alphaModFix/>
          </a:blip>
          <a:srcRect b="0" l="0" r="0" t="0"/>
          <a:stretch/>
        </p:blipFill>
        <p:spPr>
          <a:xfrm>
            <a:off x="4456870" y="1927654"/>
            <a:ext cx="7735130" cy="4565221"/>
          </a:xfrm>
          <a:prstGeom prst="rect">
            <a:avLst/>
          </a:prstGeom>
          <a:noFill/>
          <a:ln>
            <a:noFill/>
          </a:ln>
        </p:spPr>
      </p:pic>
      <p:sp>
        <p:nvSpPr>
          <p:cNvPr id="130" name="Google Shape;130;p5"/>
          <p:cNvSpPr txBox="1"/>
          <p:nvPr/>
        </p:nvSpPr>
        <p:spPr>
          <a:xfrm>
            <a:off x="358345" y="1927654"/>
            <a:ext cx="3768812" cy="34163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Arial"/>
                <a:ea typeface="Arial"/>
                <a:cs typeface="Arial"/>
                <a:sym typeface="Arial"/>
              </a:rPr>
              <a:t>It has four main components they are :-</a:t>
            </a:r>
            <a:endParaRPr/>
          </a:p>
          <a:p>
            <a:pPr indent="-285750" lvl="0" marL="285750" marR="0" rtl="0" algn="l">
              <a:spcBef>
                <a:spcPts val="0"/>
              </a:spcBef>
              <a:spcAft>
                <a:spcPts val="0"/>
              </a:spcAft>
              <a:buClr>
                <a:schemeClr val="dk1"/>
              </a:buClr>
              <a:buSzPts val="1800"/>
              <a:buFont typeface="Arial"/>
              <a:buChar char="•"/>
            </a:pPr>
            <a:r>
              <a:rPr b="1" lang="en-US" sz="1800">
                <a:solidFill>
                  <a:schemeClr val="dk1"/>
                </a:solidFill>
                <a:latin typeface="Arial"/>
                <a:ea typeface="Arial"/>
                <a:cs typeface="Arial"/>
                <a:sym typeface="Arial"/>
              </a:rPr>
              <a:t>Patch partition </a:t>
            </a:r>
            <a:endParaRPr/>
          </a:p>
          <a:p>
            <a:pPr indent="-285750" lvl="0" marL="285750" marR="0" rtl="0" algn="l">
              <a:spcBef>
                <a:spcPts val="0"/>
              </a:spcBef>
              <a:spcAft>
                <a:spcPts val="0"/>
              </a:spcAft>
              <a:buClr>
                <a:schemeClr val="dk1"/>
              </a:buClr>
              <a:buSzPts val="1800"/>
              <a:buFont typeface="Arial"/>
              <a:buChar char="•"/>
            </a:pPr>
            <a:r>
              <a:rPr b="1" lang="en-US" sz="1800">
                <a:solidFill>
                  <a:schemeClr val="dk1"/>
                </a:solidFill>
                <a:latin typeface="Arial"/>
                <a:ea typeface="Arial"/>
                <a:cs typeface="Arial"/>
                <a:sym typeface="Arial"/>
              </a:rPr>
              <a:t>Linear embedding </a:t>
            </a:r>
            <a:endParaRPr/>
          </a:p>
          <a:p>
            <a:pPr indent="-285750" lvl="0" marL="285750" marR="0" rtl="0" algn="l">
              <a:spcBef>
                <a:spcPts val="0"/>
              </a:spcBef>
              <a:spcAft>
                <a:spcPts val="0"/>
              </a:spcAft>
              <a:buClr>
                <a:schemeClr val="dk1"/>
              </a:buClr>
              <a:buSzPts val="1800"/>
              <a:buFont typeface="Arial"/>
              <a:buChar char="•"/>
            </a:pPr>
            <a:r>
              <a:rPr b="1" lang="en-US" sz="1800">
                <a:solidFill>
                  <a:schemeClr val="dk1"/>
                </a:solidFill>
                <a:latin typeface="Arial"/>
                <a:ea typeface="Arial"/>
                <a:cs typeface="Arial"/>
                <a:sym typeface="Arial"/>
              </a:rPr>
              <a:t>Swin transformer block</a:t>
            </a:r>
            <a:endParaRPr/>
          </a:p>
          <a:p>
            <a:pPr indent="-285750" lvl="0" marL="285750" marR="0" rtl="0" algn="l">
              <a:spcBef>
                <a:spcPts val="0"/>
              </a:spcBef>
              <a:spcAft>
                <a:spcPts val="0"/>
              </a:spcAft>
              <a:buClr>
                <a:schemeClr val="dk1"/>
              </a:buClr>
              <a:buSzPts val="1800"/>
              <a:buFont typeface="Arial"/>
              <a:buChar char="•"/>
            </a:pPr>
            <a:r>
              <a:rPr b="1" lang="en-US" sz="1800">
                <a:solidFill>
                  <a:schemeClr val="dk1"/>
                </a:solidFill>
                <a:latin typeface="Arial"/>
                <a:ea typeface="Arial"/>
                <a:cs typeface="Arial"/>
                <a:sym typeface="Arial"/>
              </a:rPr>
              <a:t>Patch merging </a:t>
            </a:r>
            <a:endParaRPr/>
          </a:p>
          <a:p>
            <a:pPr indent="0" lvl="0" marL="0" marR="0" rtl="0" algn="l">
              <a:spcBef>
                <a:spcPts val="0"/>
              </a:spcBef>
              <a:spcAft>
                <a:spcPts val="0"/>
              </a:spcAft>
              <a:buNone/>
            </a:pPr>
            <a:r>
              <a:t/>
            </a:r>
            <a:endParaRPr b="1" sz="1800">
              <a:solidFill>
                <a:schemeClr val="dk1"/>
              </a:solidFill>
              <a:latin typeface="Arial"/>
              <a:ea typeface="Arial"/>
              <a:cs typeface="Arial"/>
              <a:sym typeface="Arial"/>
            </a:endParaRPr>
          </a:p>
          <a:p>
            <a:pPr indent="0" lvl="0" marL="0" marR="0" rtl="0" algn="l">
              <a:spcBef>
                <a:spcPts val="0"/>
              </a:spcBef>
              <a:spcAft>
                <a:spcPts val="0"/>
              </a:spcAft>
              <a:buNone/>
            </a:pPr>
            <a:r>
              <a:rPr b="1" lang="en-US" sz="1800">
                <a:solidFill>
                  <a:schemeClr val="dk1"/>
                </a:solidFill>
                <a:latin typeface="Arial"/>
                <a:ea typeface="Arial"/>
                <a:cs typeface="Arial"/>
                <a:sym typeface="Arial"/>
              </a:rPr>
              <a:t>So if we understand each of these blocks then we pretty much understand the complete Architecture</a:t>
            </a:r>
            <a:endParaRPr/>
          </a:p>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4" name="Shape 134"/>
        <p:cNvGrpSpPr/>
        <p:nvPr/>
      </p:nvGrpSpPr>
      <p:grpSpPr>
        <a:xfrm>
          <a:off x="0" y="0"/>
          <a:ext cx="0" cy="0"/>
          <a:chOff x="0" y="0"/>
          <a:chExt cx="0" cy="0"/>
        </a:xfrm>
      </p:grpSpPr>
      <p:sp>
        <p:nvSpPr>
          <p:cNvPr id="135" name="Google Shape;135;p6"/>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6" name="Google Shape;136;p6"/>
          <p:cNvSpPr txBox="1"/>
          <p:nvPr>
            <p:ph type="title"/>
          </p:nvPr>
        </p:nvSpPr>
        <p:spPr>
          <a:xfrm>
            <a:off x="583856" y="685800"/>
            <a:ext cx="3429000" cy="171907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5400"/>
              <a:buFont typeface="Arial"/>
              <a:buNone/>
            </a:pPr>
            <a:r>
              <a:rPr lang="en-US"/>
              <a:t>Swinunet layers</a:t>
            </a:r>
            <a:endParaRPr/>
          </a:p>
        </p:txBody>
      </p:sp>
      <p:sp>
        <p:nvSpPr>
          <p:cNvPr id="137" name="Google Shape;137;p6"/>
          <p:cNvSpPr/>
          <p:nvPr/>
        </p:nvSpPr>
        <p:spPr>
          <a:xfrm>
            <a:off x="679084" y="2532888"/>
            <a:ext cx="3291840" cy="18288"/>
          </a:xfrm>
          <a:custGeom>
            <a:rect b="b" l="l" r="r" t="t"/>
            <a:pathLst>
              <a:path extrusionOk="0" fill="none" h="18288" w="329184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extrusionOk="0" h="18288" w="329184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C34D4F"/>
          </a:solidFill>
          <a:ln cap="rnd" cmpd="sng" w="38100">
            <a:solidFill>
              <a:srgbClr val="C34D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8" name="Google Shape;138;p6"/>
          <p:cNvSpPr txBox="1"/>
          <p:nvPr/>
        </p:nvSpPr>
        <p:spPr>
          <a:xfrm>
            <a:off x="148281" y="2807208"/>
            <a:ext cx="4300151" cy="3179888"/>
          </a:xfrm>
          <a:prstGeom prst="rect">
            <a:avLst/>
          </a:prstGeom>
          <a:noFill/>
          <a:ln>
            <a:noFill/>
          </a:ln>
        </p:spPr>
        <p:txBody>
          <a:bodyPr anchorCtr="0" anchor="t" bIns="45700" lIns="91425" spcFirstLastPara="1" rIns="91425" wrap="square" tIns="45700">
            <a:normAutofit lnSpcReduction="10000"/>
          </a:bodyPr>
          <a:lstStyle/>
          <a:p>
            <a:pPr indent="0" lvl="0" marL="0" marR="0" rtl="0" algn="just">
              <a:lnSpc>
                <a:spcPct val="110000"/>
              </a:lnSpc>
              <a:spcBef>
                <a:spcPts val="0"/>
              </a:spcBef>
              <a:spcAft>
                <a:spcPts val="0"/>
              </a:spcAft>
              <a:buNone/>
            </a:pPr>
            <a:r>
              <a:rPr b="1" lang="en-US" sz="2400">
                <a:solidFill>
                  <a:schemeClr val="dk1"/>
                </a:solidFill>
                <a:latin typeface="Arial"/>
                <a:ea typeface="Arial"/>
                <a:cs typeface="Arial"/>
                <a:sym typeface="Arial"/>
              </a:rPr>
              <a:t>Patch partition as the name suggests the image is partitioned into several small patches so an image of size height by width with three channels is divided into non-overlapping patches or tokens .</a:t>
            </a:r>
            <a:endParaRPr/>
          </a:p>
          <a:p>
            <a:pPr indent="152400" lvl="0" marL="0" marR="0" rtl="0" algn="l">
              <a:lnSpc>
                <a:spcPct val="110000"/>
              </a:lnSpc>
              <a:spcBef>
                <a:spcPts val="600"/>
              </a:spcBef>
              <a:spcAft>
                <a:spcPts val="0"/>
              </a:spcAft>
              <a:buClr>
                <a:schemeClr val="dk1"/>
              </a:buClr>
              <a:buSzPts val="2400"/>
              <a:buFont typeface="Arial"/>
              <a:buNone/>
            </a:pPr>
            <a:r>
              <a:t/>
            </a:r>
            <a:endParaRPr b="1" sz="2400">
              <a:solidFill>
                <a:schemeClr val="dk1"/>
              </a:solidFill>
              <a:latin typeface="Arial"/>
              <a:ea typeface="Arial"/>
              <a:cs typeface="Arial"/>
              <a:sym typeface="Arial"/>
            </a:endParaRPr>
          </a:p>
        </p:txBody>
      </p:sp>
      <p:pic>
        <p:nvPicPr>
          <p:cNvPr id="139" name="Google Shape;139;p6"/>
          <p:cNvPicPr preferRelativeResize="0"/>
          <p:nvPr>
            <p:ph idx="1" type="body"/>
          </p:nvPr>
        </p:nvPicPr>
        <p:blipFill rotWithShape="1">
          <a:blip r:embed="rId3">
            <a:alphaModFix/>
          </a:blip>
          <a:srcRect b="0" l="0" r="0" t="0"/>
          <a:stretch/>
        </p:blipFill>
        <p:spPr>
          <a:xfrm>
            <a:off x="4654296" y="2488368"/>
            <a:ext cx="6903720" cy="188126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3" name="Shape 143"/>
        <p:cNvGrpSpPr/>
        <p:nvPr/>
      </p:nvGrpSpPr>
      <p:grpSpPr>
        <a:xfrm>
          <a:off x="0" y="0"/>
          <a:ext cx="0" cy="0"/>
          <a:chOff x="0" y="0"/>
          <a:chExt cx="0" cy="0"/>
        </a:xfrm>
      </p:grpSpPr>
      <p:sp>
        <p:nvSpPr>
          <p:cNvPr id="144" name="Google Shape;144;p7"/>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5" name="Google Shape;145;p7"/>
          <p:cNvSpPr txBox="1"/>
          <p:nvPr>
            <p:ph type="title"/>
          </p:nvPr>
        </p:nvSpPr>
        <p:spPr>
          <a:xfrm>
            <a:off x="630936" y="639520"/>
            <a:ext cx="3429000" cy="171907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5400"/>
              <a:buFont typeface="Arial"/>
              <a:buNone/>
            </a:pPr>
            <a:r>
              <a:rPr lang="en-US"/>
              <a:t>Swinunet layers</a:t>
            </a:r>
            <a:endParaRPr/>
          </a:p>
        </p:txBody>
      </p:sp>
      <p:sp>
        <p:nvSpPr>
          <p:cNvPr id="146" name="Google Shape;146;p7"/>
          <p:cNvSpPr/>
          <p:nvPr/>
        </p:nvSpPr>
        <p:spPr>
          <a:xfrm>
            <a:off x="679084" y="2532888"/>
            <a:ext cx="3291840" cy="18288"/>
          </a:xfrm>
          <a:custGeom>
            <a:rect b="b" l="l" r="r" t="t"/>
            <a:pathLst>
              <a:path extrusionOk="0" fill="none" h="18288" w="329184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extrusionOk="0" h="18288" w="329184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C34D4F"/>
          </a:solidFill>
          <a:ln cap="rnd" cmpd="sng" w="38100">
            <a:solidFill>
              <a:srgbClr val="C34D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7" name="Google Shape;147;p7"/>
          <p:cNvSpPr txBox="1"/>
          <p:nvPr>
            <p:ph idx="1" type="body"/>
          </p:nvPr>
        </p:nvSpPr>
        <p:spPr>
          <a:xfrm>
            <a:off x="396157" y="2684307"/>
            <a:ext cx="3768069" cy="3620282"/>
          </a:xfrm>
          <a:prstGeom prst="rect">
            <a:avLst/>
          </a:prstGeom>
          <a:noFill/>
          <a:ln>
            <a:noFill/>
          </a:ln>
        </p:spPr>
        <p:txBody>
          <a:bodyPr anchorCtr="0" anchor="t" bIns="45700" lIns="91425" spcFirstLastPara="1" rIns="91425" wrap="square" tIns="45700">
            <a:normAutofit fontScale="92500"/>
          </a:bodyPr>
          <a:lstStyle/>
          <a:p>
            <a:pPr indent="0" lvl="0" marL="0" rtl="0" algn="l">
              <a:lnSpc>
                <a:spcPct val="110000"/>
              </a:lnSpc>
              <a:spcBef>
                <a:spcPts val="0"/>
              </a:spcBef>
              <a:spcAft>
                <a:spcPts val="0"/>
              </a:spcAft>
              <a:buClr>
                <a:schemeClr val="dk1"/>
              </a:buClr>
              <a:buSzPct val="100000"/>
              <a:buNone/>
            </a:pPr>
            <a:r>
              <a:rPr b="1" lang="en-US">
                <a:latin typeface="Arial"/>
                <a:ea typeface="Arial"/>
                <a:cs typeface="Arial"/>
                <a:sym typeface="Arial"/>
              </a:rPr>
              <a:t>Patch merging you take the two by two neighboring patches and Merge or combine them together so that you get one patch in place of the two by two patches</a:t>
            </a:r>
            <a:endParaRPr/>
          </a:p>
          <a:p>
            <a:pPr indent="0" lvl="0" marL="0" rtl="0" algn="l">
              <a:lnSpc>
                <a:spcPct val="110000"/>
              </a:lnSpc>
              <a:spcBef>
                <a:spcPts val="1000"/>
              </a:spcBef>
              <a:spcAft>
                <a:spcPts val="0"/>
              </a:spcAft>
              <a:buClr>
                <a:schemeClr val="dk1"/>
              </a:buClr>
              <a:buSzPct val="100000"/>
              <a:buNone/>
            </a:pPr>
            <a:r>
              <a:t/>
            </a:r>
            <a:endParaRPr sz="2400"/>
          </a:p>
        </p:txBody>
      </p:sp>
      <p:pic>
        <p:nvPicPr>
          <p:cNvPr id="148" name="Google Shape;148;p7"/>
          <p:cNvPicPr preferRelativeResize="0"/>
          <p:nvPr/>
        </p:nvPicPr>
        <p:blipFill rotWithShape="1">
          <a:blip r:embed="rId3">
            <a:alphaModFix/>
          </a:blip>
          <a:srcRect b="0" l="0" r="0" t="0"/>
          <a:stretch/>
        </p:blipFill>
        <p:spPr>
          <a:xfrm>
            <a:off x="4654296" y="2462479"/>
            <a:ext cx="6903720" cy="193304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sp>
        <p:nvSpPr>
          <p:cNvPr id="153" name="Google Shape;153;p8"/>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4" name="Google Shape;154;p8"/>
          <p:cNvSpPr txBox="1"/>
          <p:nvPr>
            <p:ph type="title"/>
          </p:nvPr>
        </p:nvSpPr>
        <p:spPr>
          <a:xfrm>
            <a:off x="630936" y="639520"/>
            <a:ext cx="3429000" cy="171907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5000"/>
              <a:buFont typeface="Arial"/>
              <a:buNone/>
            </a:pPr>
            <a:r>
              <a:rPr lang="en-US" sz="5000"/>
              <a:t>Swin Transformer block</a:t>
            </a:r>
            <a:endParaRPr/>
          </a:p>
        </p:txBody>
      </p:sp>
      <p:sp>
        <p:nvSpPr>
          <p:cNvPr id="155" name="Google Shape;155;p8"/>
          <p:cNvSpPr/>
          <p:nvPr/>
        </p:nvSpPr>
        <p:spPr>
          <a:xfrm>
            <a:off x="679084" y="2532888"/>
            <a:ext cx="3291840" cy="18288"/>
          </a:xfrm>
          <a:custGeom>
            <a:rect b="b" l="l" r="r" t="t"/>
            <a:pathLst>
              <a:path extrusionOk="0" fill="none" h="18288" w="329184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extrusionOk="0" h="18288" w="329184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C34D4F"/>
          </a:solidFill>
          <a:ln cap="rnd" cmpd="sng" w="38100">
            <a:solidFill>
              <a:srgbClr val="C34D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6" name="Google Shape;156;p8"/>
          <p:cNvSpPr txBox="1"/>
          <p:nvPr>
            <p:ph idx="1" type="body"/>
          </p:nvPr>
        </p:nvSpPr>
        <p:spPr>
          <a:xfrm>
            <a:off x="679083" y="2725472"/>
            <a:ext cx="4398525" cy="387542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110000"/>
              </a:lnSpc>
              <a:spcBef>
                <a:spcPts val="0"/>
              </a:spcBef>
              <a:spcAft>
                <a:spcPts val="0"/>
              </a:spcAft>
              <a:buClr>
                <a:schemeClr val="dk1"/>
              </a:buClr>
              <a:buSzPct val="100000"/>
              <a:buNone/>
            </a:pPr>
            <a:r>
              <a:rPr b="1" lang="en-US">
                <a:latin typeface="Arial"/>
                <a:ea typeface="Arial"/>
                <a:cs typeface="Arial"/>
                <a:sym typeface="Arial"/>
              </a:rPr>
              <a:t>Now we have one more main component of the network to look into and that's the swin transformer block before looking into the swin transformer block which modifies the multi-header self-attention let's look at the problem with multiheader self-attention</a:t>
            </a:r>
            <a:endParaRPr/>
          </a:p>
          <a:p>
            <a:pPr indent="-87629" lvl="0" marL="228600" rtl="0" algn="l">
              <a:lnSpc>
                <a:spcPct val="110000"/>
              </a:lnSpc>
              <a:spcBef>
                <a:spcPts val="1000"/>
              </a:spcBef>
              <a:spcAft>
                <a:spcPts val="0"/>
              </a:spcAft>
              <a:buClr>
                <a:schemeClr val="dk1"/>
              </a:buClr>
              <a:buSzPct val="100000"/>
              <a:buNone/>
            </a:pPr>
            <a:r>
              <a:t/>
            </a:r>
            <a:endParaRPr sz="2400"/>
          </a:p>
        </p:txBody>
      </p:sp>
      <p:pic>
        <p:nvPicPr>
          <p:cNvPr id="157" name="Google Shape;157;p8"/>
          <p:cNvPicPr preferRelativeResize="0"/>
          <p:nvPr/>
        </p:nvPicPr>
        <p:blipFill rotWithShape="1">
          <a:blip r:embed="rId3">
            <a:alphaModFix/>
          </a:blip>
          <a:srcRect b="0" l="0" r="0" t="0"/>
          <a:stretch/>
        </p:blipFill>
        <p:spPr>
          <a:xfrm>
            <a:off x="6753530" y="640080"/>
            <a:ext cx="2705251" cy="557784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1" name="Shape 161"/>
        <p:cNvGrpSpPr/>
        <p:nvPr/>
      </p:nvGrpSpPr>
      <p:grpSpPr>
        <a:xfrm>
          <a:off x="0" y="0"/>
          <a:ext cx="0" cy="0"/>
          <a:chOff x="0" y="0"/>
          <a:chExt cx="0" cy="0"/>
        </a:xfrm>
      </p:grpSpPr>
      <p:sp>
        <p:nvSpPr>
          <p:cNvPr id="162" name="Google Shape;162;p9"/>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3" name="Google Shape;163;p9"/>
          <p:cNvSpPr txBox="1"/>
          <p:nvPr>
            <p:ph type="title"/>
          </p:nvPr>
        </p:nvSpPr>
        <p:spPr>
          <a:xfrm>
            <a:off x="630936" y="639520"/>
            <a:ext cx="3429000" cy="1719072"/>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5000"/>
              <a:buFont typeface="Arial"/>
              <a:buNone/>
            </a:pPr>
            <a:r>
              <a:rPr lang="en-US" sz="5000"/>
              <a:t>Swin-Transformer Block</a:t>
            </a:r>
            <a:endParaRPr/>
          </a:p>
        </p:txBody>
      </p:sp>
      <p:sp>
        <p:nvSpPr>
          <p:cNvPr id="164" name="Google Shape;164;p9"/>
          <p:cNvSpPr/>
          <p:nvPr/>
        </p:nvSpPr>
        <p:spPr>
          <a:xfrm>
            <a:off x="679084" y="2532888"/>
            <a:ext cx="3291840" cy="18288"/>
          </a:xfrm>
          <a:custGeom>
            <a:rect b="b" l="l" r="r" t="t"/>
            <a:pathLst>
              <a:path extrusionOk="0" fill="none" h="18288" w="329184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extrusionOk="0" h="18288" w="329184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C34D4F"/>
          </a:solidFill>
          <a:ln cap="rnd" cmpd="sng" w="38100">
            <a:solidFill>
              <a:srgbClr val="C34D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5" name="Google Shape;165;p9"/>
          <p:cNvSpPr txBox="1"/>
          <p:nvPr>
            <p:ph idx="1" type="body"/>
          </p:nvPr>
        </p:nvSpPr>
        <p:spPr>
          <a:xfrm>
            <a:off x="541867" y="2807207"/>
            <a:ext cx="3518069" cy="3788325"/>
          </a:xfrm>
          <a:prstGeom prst="rect">
            <a:avLst/>
          </a:prstGeom>
          <a:noFill/>
          <a:ln>
            <a:noFill/>
          </a:ln>
        </p:spPr>
        <p:txBody>
          <a:bodyPr anchorCtr="0" anchor="t" bIns="45700" lIns="91425" spcFirstLastPara="1" rIns="91425" wrap="square" tIns="45700">
            <a:noAutofit/>
          </a:bodyPr>
          <a:lstStyle/>
          <a:p>
            <a:pPr indent="0" lvl="0" marL="0" rtl="0" algn="l">
              <a:lnSpc>
                <a:spcPct val="110000"/>
              </a:lnSpc>
              <a:spcBef>
                <a:spcPts val="0"/>
              </a:spcBef>
              <a:spcAft>
                <a:spcPts val="0"/>
              </a:spcAft>
              <a:buClr>
                <a:schemeClr val="dk1"/>
              </a:buClr>
              <a:buSzPts val="1600"/>
              <a:buNone/>
            </a:pPr>
            <a:r>
              <a:rPr b="1" lang="en-US" sz="1600">
                <a:latin typeface="Arial"/>
                <a:ea typeface="Arial"/>
                <a:cs typeface="Arial"/>
                <a:sym typeface="Arial"/>
              </a:rPr>
              <a:t>So this is how a single swin transformer block looks firstly we can notice that a single layer of transformer is replaced by two layers W-MSA and SW-MSA ,W stands for window based and SW stands for shifted window so let's see what is shifted window attention now wmsa is where we divide the input image into four windows and compute attention for patches within the window</a:t>
            </a:r>
            <a:endParaRPr/>
          </a:p>
          <a:p>
            <a:pPr indent="0" lvl="0" marL="0" rtl="0" algn="l">
              <a:lnSpc>
                <a:spcPct val="110000"/>
              </a:lnSpc>
              <a:spcBef>
                <a:spcPts val="1000"/>
              </a:spcBef>
              <a:spcAft>
                <a:spcPts val="0"/>
              </a:spcAft>
              <a:buClr>
                <a:schemeClr val="dk1"/>
              </a:buClr>
              <a:buSzPts val="1600"/>
              <a:buNone/>
            </a:pPr>
            <a:br>
              <a:rPr b="1" lang="en-US" sz="1600">
                <a:latin typeface="Arial"/>
                <a:ea typeface="Arial"/>
                <a:cs typeface="Arial"/>
                <a:sym typeface="Arial"/>
              </a:rPr>
            </a:br>
            <a:endParaRPr b="1" sz="1600">
              <a:latin typeface="Arial"/>
              <a:ea typeface="Arial"/>
              <a:cs typeface="Arial"/>
              <a:sym typeface="Arial"/>
            </a:endParaRPr>
          </a:p>
        </p:txBody>
      </p:sp>
      <p:pic>
        <p:nvPicPr>
          <p:cNvPr id="166" name="Google Shape;166;p9"/>
          <p:cNvPicPr preferRelativeResize="0"/>
          <p:nvPr/>
        </p:nvPicPr>
        <p:blipFill rotWithShape="1">
          <a:blip r:embed="rId3">
            <a:alphaModFix/>
          </a:blip>
          <a:srcRect b="0" l="0" r="0" t="0"/>
          <a:stretch/>
        </p:blipFill>
        <p:spPr>
          <a:xfrm>
            <a:off x="4654296" y="2203590"/>
            <a:ext cx="6903720" cy="245081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ketchyVTI">
  <a:themeElements>
    <a:clrScheme name="AnalogousFromRegularSeedRightStep">
      <a:dk1>
        <a:srgbClr val="000000"/>
      </a:dk1>
      <a:lt1>
        <a:srgbClr val="FFFFFF"/>
      </a:lt1>
      <a:dk2>
        <a:srgbClr val="412425"/>
      </a:dk2>
      <a:lt2>
        <a:srgbClr val="E2E8E8"/>
      </a:lt2>
      <a:accent1>
        <a:srgbClr val="C34D4F"/>
      </a:accent1>
      <a:accent2>
        <a:srgbClr val="B16A3B"/>
      </a:accent2>
      <a:accent3>
        <a:srgbClr val="B7A248"/>
      </a:accent3>
      <a:accent4>
        <a:srgbClr val="93AE3A"/>
      </a:accent4>
      <a:accent5>
        <a:srgbClr val="6DB547"/>
      </a:accent5>
      <a:accent6>
        <a:srgbClr val="3BB143"/>
      </a:accent6>
      <a:hlink>
        <a:srgbClr val="309190"/>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2022-07-12T20:48:57Z</dcterms:created>
  <dc:creator>YENNA DINESH</dc:creator>
</cp:coreProperties>
</file>